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drawings/drawing1.xml" ContentType="application/vnd.openxmlformats-officedocument.drawingml.chartshapes+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drawings/drawing2.xml" ContentType="application/vnd.openxmlformats-officedocument.drawingml.chartshapes+xml"/>
  <Override PartName="/ppt/charts/chart12.xml" ContentType="application/vnd.openxmlformats-officedocument.drawingml.chart+xml"/>
  <Override PartName="/ppt/drawings/drawing3.xml" ContentType="application/vnd.openxmlformats-officedocument.drawingml.chartshapes+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ppt/charts/chart19.xml" ContentType="application/vnd.openxmlformats-officedocument.drawingml.chart+xml"/>
  <Override PartName="/ppt/charts/chart20.xml" ContentType="application/vnd.openxmlformats-officedocument.drawingml.chart+xml"/>
  <Override PartName="/ppt/charts/chart21.xml" ContentType="application/vnd.openxmlformats-officedocument.drawingml.chart+xml"/>
  <Override PartName="/ppt/charts/chart22.xml" ContentType="application/vnd.openxmlformats-officedocument.drawingml.chart+xml"/>
  <Override PartName="/ppt/charts/chart23.xml" ContentType="application/vnd.openxmlformats-officedocument.drawingml.chart+xml"/>
  <Override PartName="/ppt/charts/chart24.xml" ContentType="application/vnd.openxmlformats-officedocument.drawingml.chart+xml"/>
  <Override PartName="/ppt/charts/chart25.xml" ContentType="application/vnd.openxmlformats-officedocument.drawingml.chart+xml"/>
  <Override PartName="/ppt/charts/chart26.xml" ContentType="application/vnd.openxmlformats-officedocument.drawingml.chart+xml"/>
  <Override PartName="/ppt/charts/chart27.xml" ContentType="application/vnd.openxmlformats-officedocument.drawingml.chart+xml"/>
  <Override PartName="/ppt/charts/chart28.xml" ContentType="application/vnd.openxmlformats-officedocument.drawingml.chart+xml"/>
  <Override PartName="/ppt/charts/chart29.xml" ContentType="application/vnd.openxmlformats-officedocument.drawingml.chart+xml"/>
  <Override PartName="/ppt/charts/chart30.xml" ContentType="application/vnd.openxmlformats-officedocument.drawingml.chart+xml"/>
  <Override PartName="/ppt/charts/chart31.xml" ContentType="application/vnd.openxmlformats-officedocument.drawingml.chart+xml"/>
  <Override PartName="/ppt/charts/chart32.xml" ContentType="application/vnd.openxmlformats-officedocument.drawingml.chart+xml"/>
  <Override PartName="/ppt/charts/chart33.xml" ContentType="application/vnd.openxmlformats-officedocument.drawingml.chart+xml"/>
  <Override PartName="/ppt/charts/chart34.xml" ContentType="application/vnd.openxmlformats-officedocument.drawingml.chart+xml"/>
  <Override PartName="/ppt/charts/chart35.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0"/>
  </p:notesMasterIdLst>
  <p:sldIdLst>
    <p:sldId id="256" r:id="rId2"/>
    <p:sldId id="285" r:id="rId3"/>
    <p:sldId id="297" r:id="rId4"/>
    <p:sldId id="298" r:id="rId5"/>
    <p:sldId id="283" r:id="rId6"/>
    <p:sldId id="257" r:id="rId7"/>
    <p:sldId id="299" r:id="rId8"/>
    <p:sldId id="258" r:id="rId9"/>
    <p:sldId id="259" r:id="rId10"/>
    <p:sldId id="260" r:id="rId11"/>
    <p:sldId id="261" r:id="rId12"/>
    <p:sldId id="300" r:id="rId13"/>
    <p:sldId id="262" r:id="rId14"/>
    <p:sldId id="263" r:id="rId15"/>
    <p:sldId id="265" r:id="rId16"/>
    <p:sldId id="266" r:id="rId17"/>
    <p:sldId id="267" r:id="rId18"/>
    <p:sldId id="302" r:id="rId19"/>
    <p:sldId id="304" r:id="rId20"/>
    <p:sldId id="305" r:id="rId21"/>
    <p:sldId id="306" r:id="rId22"/>
    <p:sldId id="307" r:id="rId23"/>
    <p:sldId id="269" r:id="rId24"/>
    <p:sldId id="271" r:id="rId25"/>
    <p:sldId id="272" r:id="rId26"/>
    <p:sldId id="273" r:id="rId27"/>
    <p:sldId id="308" r:id="rId28"/>
    <p:sldId id="309" r:id="rId29"/>
    <p:sldId id="284" r:id="rId30"/>
    <p:sldId id="286" r:id="rId31"/>
    <p:sldId id="287" r:id="rId32"/>
    <p:sldId id="288" r:id="rId33"/>
    <p:sldId id="289" r:id="rId34"/>
    <p:sldId id="290" r:id="rId35"/>
    <p:sldId id="275" r:id="rId36"/>
    <p:sldId id="314" r:id="rId37"/>
    <p:sldId id="310" r:id="rId38"/>
    <p:sldId id="311" r:id="rId39"/>
    <p:sldId id="315" r:id="rId40"/>
    <p:sldId id="316" r:id="rId41"/>
    <p:sldId id="317" r:id="rId42"/>
    <p:sldId id="318" r:id="rId43"/>
    <p:sldId id="312" r:id="rId44"/>
    <p:sldId id="313" r:id="rId45"/>
    <p:sldId id="293" r:id="rId46"/>
    <p:sldId id="294" r:id="rId47"/>
    <p:sldId id="295" r:id="rId48"/>
    <p:sldId id="296" r:id="rId4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FFD"/>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69CF1AB2-1976-4502-BF36-3FF5EA218861}" styleName="Средний стиль 4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A107856-5554-42FB-B03E-39F5DBC370BA}" styleName="Средний стиль 4 - акцент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3C2FFA5D-87B4-456A-9821-1D502468CF0F}" styleName="Стиль из темы 1 - акцент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21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20.xml.rels><?xml version="1.0" encoding="UTF-8" standalone="yes"?>
<Relationships xmlns="http://schemas.openxmlformats.org/package/2006/relationships"><Relationship Id="rId1" Type="http://schemas.openxmlformats.org/officeDocument/2006/relationships/package" Target="../embeddings/Microsoft_Excel_Worksheet20.xlsx"/></Relationships>
</file>

<file path=ppt/charts/_rels/chart21.xml.rels><?xml version="1.0" encoding="UTF-8" standalone="yes"?>
<Relationships xmlns="http://schemas.openxmlformats.org/package/2006/relationships"><Relationship Id="rId1" Type="http://schemas.openxmlformats.org/officeDocument/2006/relationships/package" Target="../embeddings/Microsoft_Excel_Worksheet21.xlsx"/></Relationships>
</file>

<file path=ppt/charts/_rels/chart22.xml.rels><?xml version="1.0" encoding="UTF-8" standalone="yes"?>
<Relationships xmlns="http://schemas.openxmlformats.org/package/2006/relationships"><Relationship Id="rId1" Type="http://schemas.openxmlformats.org/officeDocument/2006/relationships/package" Target="../embeddings/Microsoft_Excel_Worksheet22.xlsx"/></Relationships>
</file>

<file path=ppt/charts/_rels/chart23.xml.rels><?xml version="1.0" encoding="UTF-8" standalone="yes"?>
<Relationships xmlns="http://schemas.openxmlformats.org/package/2006/relationships"><Relationship Id="rId1" Type="http://schemas.openxmlformats.org/officeDocument/2006/relationships/package" Target="../embeddings/Microsoft_Excel_Worksheet23.xlsx"/></Relationships>
</file>

<file path=ppt/charts/_rels/chart24.xml.rels><?xml version="1.0" encoding="UTF-8" standalone="yes"?>
<Relationships xmlns="http://schemas.openxmlformats.org/package/2006/relationships"><Relationship Id="rId1" Type="http://schemas.openxmlformats.org/officeDocument/2006/relationships/package" Target="../embeddings/Microsoft_Excel_Worksheet24.xlsx"/></Relationships>
</file>

<file path=ppt/charts/_rels/chart25.xml.rels><?xml version="1.0" encoding="UTF-8" standalone="yes"?>
<Relationships xmlns="http://schemas.openxmlformats.org/package/2006/relationships"><Relationship Id="rId1" Type="http://schemas.openxmlformats.org/officeDocument/2006/relationships/package" Target="../embeddings/Microsoft_Excel_Worksheet25.xlsx"/></Relationships>
</file>

<file path=ppt/charts/_rels/chart26.xml.rels><?xml version="1.0" encoding="UTF-8" standalone="yes"?>
<Relationships xmlns="http://schemas.openxmlformats.org/package/2006/relationships"><Relationship Id="rId1" Type="http://schemas.openxmlformats.org/officeDocument/2006/relationships/package" Target="../embeddings/Microsoft_Excel_Worksheet26.xlsx"/></Relationships>
</file>

<file path=ppt/charts/_rels/chart27.xml.rels><?xml version="1.0" encoding="UTF-8" standalone="yes"?>
<Relationships xmlns="http://schemas.openxmlformats.org/package/2006/relationships"><Relationship Id="rId1" Type="http://schemas.openxmlformats.org/officeDocument/2006/relationships/package" Target="../embeddings/Microsoft_Excel_Worksheet27.xlsx"/></Relationships>
</file>

<file path=ppt/charts/_rels/chart28.xml.rels><?xml version="1.0" encoding="UTF-8" standalone="yes"?>
<Relationships xmlns="http://schemas.openxmlformats.org/package/2006/relationships"><Relationship Id="rId1" Type="http://schemas.openxmlformats.org/officeDocument/2006/relationships/package" Target="../embeddings/Microsoft_Excel_Worksheet28.xlsx"/></Relationships>
</file>

<file path=ppt/charts/_rels/chart29.xml.rels><?xml version="1.0" encoding="UTF-8" standalone="yes"?>
<Relationships xmlns="http://schemas.openxmlformats.org/package/2006/relationships"><Relationship Id="rId1" Type="http://schemas.openxmlformats.org/officeDocument/2006/relationships/package" Target="../embeddings/Microsoft_Excel_Worksheet29.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30.xml.rels><?xml version="1.0" encoding="UTF-8" standalone="yes"?>
<Relationships xmlns="http://schemas.openxmlformats.org/package/2006/relationships"><Relationship Id="rId1" Type="http://schemas.openxmlformats.org/officeDocument/2006/relationships/package" Target="../embeddings/Microsoft_Excel_Worksheet30.xlsx"/></Relationships>
</file>

<file path=ppt/charts/_rels/chart31.xml.rels><?xml version="1.0" encoding="UTF-8" standalone="yes"?>
<Relationships xmlns="http://schemas.openxmlformats.org/package/2006/relationships"><Relationship Id="rId1" Type="http://schemas.openxmlformats.org/officeDocument/2006/relationships/package" Target="../embeddings/Microsoft_Excel_Worksheet31.xlsx"/></Relationships>
</file>

<file path=ppt/charts/_rels/chart32.xml.rels><?xml version="1.0" encoding="UTF-8" standalone="yes"?>
<Relationships xmlns="http://schemas.openxmlformats.org/package/2006/relationships"><Relationship Id="rId1" Type="http://schemas.openxmlformats.org/officeDocument/2006/relationships/package" Target="../embeddings/Microsoft_Excel_Worksheet32.xlsx"/></Relationships>
</file>

<file path=ppt/charts/_rels/chart33.xml.rels><?xml version="1.0" encoding="UTF-8" standalone="yes"?>
<Relationships xmlns="http://schemas.openxmlformats.org/package/2006/relationships"><Relationship Id="rId1" Type="http://schemas.openxmlformats.org/officeDocument/2006/relationships/package" Target="../embeddings/Microsoft_Excel_Worksheet33.xlsx"/></Relationships>
</file>

<file path=ppt/charts/_rels/chart34.xml.rels><?xml version="1.0" encoding="UTF-8" standalone="yes"?>
<Relationships xmlns="http://schemas.openxmlformats.org/package/2006/relationships"><Relationship Id="rId1" Type="http://schemas.openxmlformats.org/officeDocument/2006/relationships/package" Target="../embeddings/Microsoft_Excel_Worksheet34.xlsx"/></Relationships>
</file>

<file path=ppt/charts/_rels/chart35.xml.rels><?xml version="1.0" encoding="UTF-8" standalone="yes"?>
<Relationships xmlns="http://schemas.openxmlformats.org/package/2006/relationships"><Relationship Id="rId1" Type="http://schemas.openxmlformats.org/officeDocument/2006/relationships/package" Target="../embeddings/Microsoft_Excel_Worksheet35.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bar"/>
        <c:grouping val="stacked"/>
        <c:varyColors val="0"/>
        <c:ser>
          <c:idx val="0"/>
          <c:order val="0"/>
          <c:tx>
            <c:strRef>
              <c:f>Лист1!$B$1</c:f>
              <c:strCache>
                <c:ptCount val="1"/>
                <c:pt idx="0">
                  <c:v>Ряд 1</c:v>
                </c:pt>
              </c:strCache>
            </c:strRef>
          </c:tx>
          <c:invertIfNegative val="0"/>
          <c:dLbls>
            <c:txPr>
              <a:bodyPr/>
              <a:lstStyle/>
              <a:p>
                <a:pPr>
                  <a:defRPr b="1"/>
                </a:pPr>
                <a:endParaRPr lang="en-US"/>
              </a:p>
            </c:txPr>
            <c:showLegendKey val="0"/>
            <c:showVal val="1"/>
            <c:showCatName val="0"/>
            <c:showSerName val="0"/>
            <c:showPercent val="0"/>
            <c:showBubbleSize val="0"/>
            <c:showLeaderLines val="0"/>
          </c:dLbls>
          <c:cat>
            <c:strRef>
              <c:f>Лист1!$A$2:$A$7</c:f>
              <c:strCache>
                <c:ptCount val="6"/>
                <c:pt idx="0">
                  <c:v>ძალიანიშვიათადვუყურებტელევიზორს, შეიძლებათვეში 1–2 ჯერ</c:v>
                </c:pt>
                <c:pt idx="1">
                  <c:v>ტელევიზორსვუყურებკვირაშიერთი–ორჯერ</c:v>
                </c:pt>
                <c:pt idx="2">
                  <c:v>ტელევიზორსვუყურებკვირაშირამდენჯერმე</c:v>
                </c:pt>
                <c:pt idx="3">
                  <c:v>ტელევიზორსვუყურებთითქმისყოველდღე</c:v>
                </c:pt>
                <c:pt idx="4">
                  <c:v>ტელევიზორსვუყურებყოველდღე</c:v>
                </c:pt>
                <c:pt idx="5">
                  <c:v>ტელევიზორსვუყურებყოველთვის, როდესაცთავისფალიდრომაქვს</c:v>
                </c:pt>
              </c:strCache>
            </c:strRef>
          </c:cat>
          <c:val>
            <c:numRef>
              <c:f>Лист1!$B$2:$B$7</c:f>
              <c:numCache>
                <c:formatCode>###0.0</c:formatCode>
                <c:ptCount val="6"/>
                <c:pt idx="0">
                  <c:v>1.0033444816053512</c:v>
                </c:pt>
                <c:pt idx="1">
                  <c:v>1.8394648829431433</c:v>
                </c:pt>
                <c:pt idx="2">
                  <c:v>4.5150501672240795</c:v>
                </c:pt>
                <c:pt idx="3">
                  <c:v>9.3645484949832838</c:v>
                </c:pt>
                <c:pt idx="4">
                  <c:v>30.434782608695652</c:v>
                </c:pt>
                <c:pt idx="5">
                  <c:v>52.842809364548494</c:v>
                </c:pt>
              </c:numCache>
            </c:numRef>
          </c:val>
        </c:ser>
        <c:dLbls>
          <c:showLegendKey val="0"/>
          <c:showVal val="1"/>
          <c:showCatName val="0"/>
          <c:showSerName val="0"/>
          <c:showPercent val="0"/>
          <c:showBubbleSize val="0"/>
        </c:dLbls>
        <c:gapWidth val="95"/>
        <c:gapDepth val="95"/>
        <c:shape val="box"/>
        <c:axId val="36219904"/>
        <c:axId val="36225792"/>
        <c:axId val="0"/>
      </c:bar3DChart>
      <c:catAx>
        <c:axId val="36219904"/>
        <c:scaling>
          <c:orientation val="minMax"/>
        </c:scaling>
        <c:delete val="0"/>
        <c:axPos val="l"/>
        <c:majorTickMark val="none"/>
        <c:minorTickMark val="none"/>
        <c:tickLblPos val="nextTo"/>
        <c:crossAx val="36225792"/>
        <c:crosses val="autoZero"/>
        <c:auto val="1"/>
        <c:lblAlgn val="ctr"/>
        <c:lblOffset val="100"/>
        <c:noMultiLvlLbl val="0"/>
      </c:catAx>
      <c:valAx>
        <c:axId val="36225792"/>
        <c:scaling>
          <c:orientation val="minMax"/>
        </c:scaling>
        <c:delete val="1"/>
        <c:axPos val="b"/>
        <c:numFmt formatCode="###0.0" sourceLinked="1"/>
        <c:majorTickMark val="out"/>
        <c:minorTickMark val="none"/>
        <c:tickLblPos val="none"/>
        <c:crossAx val="36219904"/>
        <c:crosses val="autoZero"/>
        <c:crossBetween val="between"/>
      </c:valAx>
    </c:plotArea>
    <c:plotVisOnly val="1"/>
    <c:dispBlanksAs val="gap"/>
    <c:showDLblsOverMax val="0"/>
  </c:chart>
  <c:txPr>
    <a:bodyPr/>
    <a:lstStyle/>
    <a:p>
      <a:pPr>
        <a:defRPr sz="14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bar"/>
        <c:grouping val="stacked"/>
        <c:varyColors val="0"/>
        <c:ser>
          <c:idx val="0"/>
          <c:order val="0"/>
          <c:tx>
            <c:strRef>
              <c:f>Лист1!$B$1</c:f>
              <c:strCache>
                <c:ptCount val="1"/>
                <c:pt idx="0">
                  <c:v>Ряд 1</c:v>
                </c:pt>
              </c:strCache>
            </c:strRef>
          </c:tx>
          <c:invertIfNegative val="0"/>
          <c:dLbls>
            <c:txPr>
              <a:bodyPr/>
              <a:lstStyle/>
              <a:p>
                <a:pPr>
                  <a:defRPr sz="1200" b="1"/>
                </a:pPr>
                <a:endParaRPr lang="en-US"/>
              </a:p>
            </c:txPr>
            <c:showLegendKey val="0"/>
            <c:showVal val="1"/>
            <c:showCatName val="0"/>
            <c:showSerName val="0"/>
            <c:showPercent val="0"/>
            <c:showBubbleSize val="0"/>
            <c:showLeaderLines val="0"/>
          </c:dLbls>
          <c:cat>
            <c:strRef>
              <c:f>Лист1!$A$2:$A$20</c:f>
              <c:strCache>
                <c:ptCount val="19"/>
                <c:pt idx="0">
                  <c:v>თეთრიკვადრატი</c:v>
                </c:pt>
                <c:pt idx="1">
                  <c:v>"არტექსპერტი"</c:v>
                </c:pt>
                <c:pt idx="2">
                  <c:v>ტელესპექტაკლი</c:v>
                </c:pt>
                <c:pt idx="3">
                  <c:v>ოქროსფონდი</c:v>
                </c:pt>
                <c:pt idx="4">
                  <c:v>რჩეულიფრაგმენტები</c:v>
                </c:pt>
                <c:pt idx="5">
                  <c:v>პროექცია</c:v>
                </c:pt>
                <c:pt idx="6">
                  <c:v>ფაქტორი</c:v>
                </c:pt>
                <c:pt idx="7">
                  <c:v>საღამოსტოქ-შოუ  "#ჰეშტეგი"</c:v>
                </c:pt>
                <c:pt idx="8">
                  <c:v>სცენა</c:v>
                </c:pt>
                <c:pt idx="9">
                  <c:v>იმპულსი</c:v>
                </c:pt>
                <c:pt idx="10">
                  <c:v>უცხოსუნელი</c:v>
                </c:pt>
                <c:pt idx="11">
                  <c:v>სპორტი</c:v>
                </c:pt>
                <c:pt idx="12">
                  <c:v>ბუნებისკანონი</c:v>
                </c:pt>
                <c:pt idx="13">
                  <c:v>საავტოროდოკ.ფილმი</c:v>
                </c:pt>
                <c:pt idx="14">
                  <c:v>ეთნოფორი</c:v>
                </c:pt>
                <c:pt idx="15">
                  <c:v>მევარფერმერი</c:v>
                </c:pt>
                <c:pt idx="16">
                  <c:v>დილისტალღა</c:v>
                </c:pt>
                <c:pt idx="17">
                  <c:v>საინფორმაციოგამოშვება</c:v>
                </c:pt>
                <c:pt idx="18">
                  <c:v>ერთიდღესოფელში</c:v>
                </c:pt>
              </c:strCache>
            </c:strRef>
          </c:cat>
          <c:val>
            <c:numRef>
              <c:f>Лист1!$B$2:$B$20</c:f>
              <c:numCache>
                <c:formatCode>###0.0%</c:formatCode>
                <c:ptCount val="19"/>
                <c:pt idx="0">
                  <c:v>7.7876106194690264E-2</c:v>
                </c:pt>
                <c:pt idx="1">
                  <c:v>8.6725663716814227E-2</c:v>
                </c:pt>
                <c:pt idx="2">
                  <c:v>0.13451327433628321</c:v>
                </c:pt>
                <c:pt idx="3">
                  <c:v>0.13451327433628321</c:v>
                </c:pt>
                <c:pt idx="4">
                  <c:v>0.14513274336283191</c:v>
                </c:pt>
                <c:pt idx="5">
                  <c:v>0.18053097345132751</c:v>
                </c:pt>
                <c:pt idx="6">
                  <c:v>0.19646017699115045</c:v>
                </c:pt>
                <c:pt idx="7">
                  <c:v>0.19823008849557527</c:v>
                </c:pt>
                <c:pt idx="8">
                  <c:v>0.20530973451327439</c:v>
                </c:pt>
                <c:pt idx="9">
                  <c:v>0.22300884955752223</c:v>
                </c:pt>
                <c:pt idx="10">
                  <c:v>0.22654867256637176</c:v>
                </c:pt>
                <c:pt idx="11">
                  <c:v>0.23893805309734525</c:v>
                </c:pt>
                <c:pt idx="12">
                  <c:v>0.24424778761061949</c:v>
                </c:pt>
                <c:pt idx="13">
                  <c:v>0.25309734513274335</c:v>
                </c:pt>
                <c:pt idx="14">
                  <c:v>0.28318584070796471</c:v>
                </c:pt>
                <c:pt idx="15">
                  <c:v>0.36991150442477883</c:v>
                </c:pt>
                <c:pt idx="16">
                  <c:v>0.6000000000000002</c:v>
                </c:pt>
                <c:pt idx="17">
                  <c:v>0.82123893805309756</c:v>
                </c:pt>
                <c:pt idx="18">
                  <c:v>0.84424778761061969</c:v>
                </c:pt>
              </c:numCache>
            </c:numRef>
          </c:val>
        </c:ser>
        <c:dLbls>
          <c:showLegendKey val="0"/>
          <c:showVal val="0"/>
          <c:showCatName val="0"/>
          <c:showSerName val="0"/>
          <c:showPercent val="0"/>
          <c:showBubbleSize val="0"/>
        </c:dLbls>
        <c:gapWidth val="150"/>
        <c:shape val="box"/>
        <c:axId val="38900096"/>
        <c:axId val="38901632"/>
        <c:axId val="0"/>
      </c:bar3DChart>
      <c:catAx>
        <c:axId val="38900096"/>
        <c:scaling>
          <c:orientation val="minMax"/>
        </c:scaling>
        <c:delete val="0"/>
        <c:axPos val="l"/>
        <c:majorTickMark val="out"/>
        <c:minorTickMark val="none"/>
        <c:tickLblPos val="nextTo"/>
        <c:crossAx val="38901632"/>
        <c:crosses val="autoZero"/>
        <c:auto val="1"/>
        <c:lblAlgn val="ctr"/>
        <c:lblOffset val="100"/>
        <c:noMultiLvlLbl val="0"/>
      </c:catAx>
      <c:valAx>
        <c:axId val="38901632"/>
        <c:scaling>
          <c:orientation val="minMax"/>
        </c:scaling>
        <c:delete val="1"/>
        <c:axPos val="b"/>
        <c:majorGridlines/>
        <c:numFmt formatCode="###0.0%" sourceLinked="1"/>
        <c:majorTickMark val="out"/>
        <c:minorTickMark val="none"/>
        <c:tickLblPos val="none"/>
        <c:crossAx val="38900096"/>
        <c:crosses val="autoZero"/>
        <c:crossBetween val="between"/>
      </c:valAx>
    </c:plotArea>
    <c:plotVisOnly val="1"/>
    <c:dispBlanksAs val="gap"/>
    <c:showDLblsOverMax val="0"/>
  </c:chart>
  <c:txPr>
    <a:bodyPr/>
    <a:lstStyle/>
    <a:p>
      <a:pPr>
        <a:defRPr sz="1000"/>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manualLayout>
          <c:layoutTarget val="inner"/>
          <c:xMode val="edge"/>
          <c:yMode val="edge"/>
          <c:x val="0.37677900363305905"/>
          <c:y val="3.0418676092780438E-2"/>
          <c:w val="0.59313573685196608"/>
          <c:h val="0.94983062235784899"/>
        </c:manualLayout>
      </c:layout>
      <c:bar3DChart>
        <c:barDir val="bar"/>
        <c:grouping val="stacked"/>
        <c:varyColors val="0"/>
        <c:ser>
          <c:idx val="0"/>
          <c:order val="0"/>
          <c:tx>
            <c:strRef>
              <c:f>Лист1!$B$1</c:f>
              <c:strCache>
                <c:ptCount val="1"/>
                <c:pt idx="0">
                  <c:v>Ряд 1</c:v>
                </c:pt>
              </c:strCache>
            </c:strRef>
          </c:tx>
          <c:invertIfNegative val="0"/>
          <c:dLbls>
            <c:txPr>
              <a:bodyPr/>
              <a:lstStyle/>
              <a:p>
                <a:pPr>
                  <a:defRPr sz="1200" b="1"/>
                </a:pPr>
                <a:endParaRPr lang="en-US"/>
              </a:p>
            </c:txPr>
            <c:showLegendKey val="0"/>
            <c:showVal val="1"/>
            <c:showCatName val="0"/>
            <c:showSerName val="0"/>
            <c:showPercent val="0"/>
            <c:showBubbleSize val="0"/>
            <c:showLeaderLines val="0"/>
          </c:dLbls>
          <c:cat>
            <c:strRef>
              <c:f>Лист1!$A$2:$A$28</c:f>
              <c:strCache>
                <c:ptCount val="27"/>
                <c:pt idx="0">
                  <c:v>არც ერთი</c:v>
                </c:pt>
                <c:pt idx="1">
                  <c:v>არტეოგრამა</c:v>
                </c:pt>
                <c:pt idx="2">
                  <c:v>თეთრი კვადრატი</c:v>
                </c:pt>
                <c:pt idx="3">
                  <c:v>ინფო ტური</c:v>
                </c:pt>
                <c:pt idx="4">
                  <c:v>პროექცია</c:v>
                </c:pt>
                <c:pt idx="5">
                  <c:v>პარადიგმა</c:v>
                </c:pt>
                <c:pt idx="6">
                  <c:v>ეკონომისტი</c:v>
                </c:pt>
                <c:pt idx="7">
                  <c:v>ადვოკატის რჩევები</c:v>
                </c:pt>
                <c:pt idx="8">
                  <c:v>პირისპირ</c:v>
                </c:pt>
                <c:pt idx="9">
                  <c:v>ფაქტორი</c:v>
                </c:pt>
                <c:pt idx="10">
                  <c:v>ეკომიგრანტები</c:v>
                </c:pt>
                <c:pt idx="11">
                  <c:v>კინო ქალაქი</c:v>
                </c:pt>
                <c:pt idx="12">
                  <c:v>სპეციალური რეპორტაჟი</c:v>
                </c:pt>
                <c:pt idx="13">
                  <c:v>აგრობიზნესი</c:v>
                </c:pt>
                <c:pt idx="14">
                  <c:v>იმპულსი</c:v>
                </c:pt>
                <c:pt idx="15">
                  <c:v>ეთნოფორი</c:v>
                </c:pt>
                <c:pt idx="16">
                  <c:v>ბიბლიოთეკა</c:v>
                </c:pt>
                <c:pt idx="17">
                  <c:v>ბუნების კანონი</c:v>
                </c:pt>
                <c:pt idx="18">
                  <c:v>სცენა</c:v>
                </c:pt>
                <c:pt idx="19">
                  <c:v>აგრორჩევები</c:v>
                </c:pt>
                <c:pt idx="20">
                  <c:v>სპორტი</c:v>
                </c:pt>
                <c:pt idx="21">
                  <c:v>სახლი ბათუმში</c:v>
                </c:pt>
                <c:pt idx="22">
                  <c:v>აჭარის ტელევიზიის მიერ წარმოებული დოკუმენტ</c:v>
                </c:pt>
                <c:pt idx="23">
                  <c:v>მე ვარ ფერმერი</c:v>
                </c:pt>
                <c:pt idx="24">
                  <c:v>დილა</c:v>
                </c:pt>
                <c:pt idx="25">
                  <c:v>ერთი დღე სოფელში</c:v>
                </c:pt>
                <c:pt idx="26">
                  <c:v>საინფორმაციო გამოშვება</c:v>
                </c:pt>
              </c:strCache>
            </c:strRef>
          </c:cat>
          <c:val>
            <c:numRef>
              <c:f>Лист1!$B$2:$B$28</c:f>
              <c:numCache>
                <c:formatCode>###0.0%</c:formatCode>
                <c:ptCount val="27"/>
                <c:pt idx="0">
                  <c:v>6.9921343767026106E-2</c:v>
                </c:pt>
                <c:pt idx="1">
                  <c:v>1.0350176528415401E-2</c:v>
                </c:pt>
                <c:pt idx="2">
                  <c:v>1.1666987420568101E-2</c:v>
                </c:pt>
                <c:pt idx="3">
                  <c:v>1.885448618494839E-2</c:v>
                </c:pt>
                <c:pt idx="4">
                  <c:v>1.9466465158812667E-2</c:v>
                </c:pt>
                <c:pt idx="5">
                  <c:v>2.0131195233118512E-2</c:v>
                </c:pt>
                <c:pt idx="6">
                  <c:v>2.463117134233575E-2</c:v>
                </c:pt>
                <c:pt idx="7">
                  <c:v>2.5551740575199388E-2</c:v>
                </c:pt>
                <c:pt idx="8">
                  <c:v>2.9101318244911651E-2</c:v>
                </c:pt>
                <c:pt idx="9">
                  <c:v>3.06604166062346E-2</c:v>
                </c:pt>
                <c:pt idx="10">
                  <c:v>3.7155539160680102E-2</c:v>
                </c:pt>
                <c:pt idx="11">
                  <c:v>3.8513249511416804E-2</c:v>
                </c:pt>
                <c:pt idx="12">
                  <c:v>4.1803316759018432E-2</c:v>
                </c:pt>
                <c:pt idx="13">
                  <c:v>4.4187737969774904E-2</c:v>
                </c:pt>
                <c:pt idx="14">
                  <c:v>4.6390958948843916E-2</c:v>
                </c:pt>
                <c:pt idx="15">
                  <c:v>4.6592172402129726E-2</c:v>
                </c:pt>
                <c:pt idx="16">
                  <c:v>5.4119914026574033E-2</c:v>
                </c:pt>
                <c:pt idx="17">
                  <c:v>6.2125668080079216E-2</c:v>
                </c:pt>
                <c:pt idx="18">
                  <c:v>6.4068506520858881E-2</c:v>
                </c:pt>
                <c:pt idx="19">
                  <c:v>6.413595427642782E-2</c:v>
                </c:pt>
                <c:pt idx="20">
                  <c:v>6.8281000259941813E-2</c:v>
                </c:pt>
                <c:pt idx="21">
                  <c:v>8.2355730176817743E-2</c:v>
                </c:pt>
                <c:pt idx="22">
                  <c:v>8.243918641968391E-2</c:v>
                </c:pt>
                <c:pt idx="23">
                  <c:v>0.11935199407289288</c:v>
                </c:pt>
                <c:pt idx="24">
                  <c:v>0.37685893460949543</c:v>
                </c:pt>
                <c:pt idx="25">
                  <c:v>0.47527719989932948</c:v>
                </c:pt>
                <c:pt idx="26">
                  <c:v>0.78014516878102758</c:v>
                </c:pt>
              </c:numCache>
            </c:numRef>
          </c:val>
        </c:ser>
        <c:dLbls>
          <c:showLegendKey val="0"/>
          <c:showVal val="0"/>
          <c:showCatName val="0"/>
          <c:showSerName val="0"/>
          <c:showPercent val="0"/>
          <c:showBubbleSize val="0"/>
        </c:dLbls>
        <c:gapWidth val="150"/>
        <c:shape val="box"/>
        <c:axId val="38956032"/>
        <c:axId val="38990592"/>
        <c:axId val="0"/>
      </c:bar3DChart>
      <c:catAx>
        <c:axId val="38956032"/>
        <c:scaling>
          <c:orientation val="minMax"/>
        </c:scaling>
        <c:delete val="0"/>
        <c:axPos val="l"/>
        <c:majorTickMark val="out"/>
        <c:minorTickMark val="none"/>
        <c:tickLblPos val="nextTo"/>
        <c:crossAx val="38990592"/>
        <c:crosses val="autoZero"/>
        <c:auto val="1"/>
        <c:lblAlgn val="ctr"/>
        <c:lblOffset val="100"/>
        <c:noMultiLvlLbl val="0"/>
      </c:catAx>
      <c:valAx>
        <c:axId val="38990592"/>
        <c:scaling>
          <c:orientation val="minMax"/>
        </c:scaling>
        <c:delete val="1"/>
        <c:axPos val="b"/>
        <c:majorGridlines/>
        <c:numFmt formatCode="###0.0%" sourceLinked="1"/>
        <c:majorTickMark val="out"/>
        <c:minorTickMark val="none"/>
        <c:tickLblPos val="none"/>
        <c:crossAx val="38956032"/>
        <c:crosses val="autoZero"/>
        <c:crossBetween val="between"/>
      </c:valAx>
    </c:plotArea>
    <c:plotVisOnly val="1"/>
    <c:dispBlanksAs val="gap"/>
    <c:showDLblsOverMax val="0"/>
  </c:chart>
  <c:txPr>
    <a:bodyPr/>
    <a:lstStyle/>
    <a:p>
      <a:pPr>
        <a:defRPr sz="1000"/>
      </a:pPr>
      <a:endParaRPr lang="en-US"/>
    </a:p>
  </c:txPr>
  <c:externalData r:id="rId1">
    <c:autoUpdate val="0"/>
  </c:externalData>
  <c:userShapes r:id="rId2"/>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bar"/>
        <c:grouping val="stacked"/>
        <c:varyColors val="0"/>
        <c:ser>
          <c:idx val="0"/>
          <c:order val="0"/>
          <c:tx>
            <c:strRef>
              <c:f>Лист1!$B$1</c:f>
              <c:strCache>
                <c:ptCount val="1"/>
                <c:pt idx="0">
                  <c:v>Ряд 1</c:v>
                </c:pt>
              </c:strCache>
            </c:strRef>
          </c:tx>
          <c:invertIfNegative val="0"/>
          <c:dLbls>
            <c:txPr>
              <a:bodyPr/>
              <a:lstStyle/>
              <a:p>
                <a:pPr>
                  <a:defRPr sz="1200" b="1"/>
                </a:pPr>
                <a:endParaRPr lang="en-US"/>
              </a:p>
            </c:txPr>
            <c:showLegendKey val="0"/>
            <c:showVal val="1"/>
            <c:showCatName val="0"/>
            <c:showSerName val="0"/>
            <c:showPercent val="0"/>
            <c:showBubbleSize val="0"/>
            <c:showLeaderLines val="0"/>
          </c:dLbls>
          <c:cat>
            <c:strRef>
              <c:f>Лист1!$A$2:$A$20</c:f>
              <c:strCache>
                <c:ptCount val="19"/>
                <c:pt idx="0">
                  <c:v>თეთრიკვადრატი</c:v>
                </c:pt>
                <c:pt idx="1">
                  <c:v>"არტექსპერტი"</c:v>
                </c:pt>
                <c:pt idx="2">
                  <c:v>ტელე სპექტაკლი</c:v>
                </c:pt>
                <c:pt idx="3">
                  <c:v>ოქროს ფონდი</c:v>
                </c:pt>
                <c:pt idx="4">
                  <c:v>რჩეული ფრაგმენტები</c:v>
                </c:pt>
                <c:pt idx="5">
                  <c:v>პროექცია</c:v>
                </c:pt>
                <c:pt idx="6">
                  <c:v>ფაქტორი</c:v>
                </c:pt>
                <c:pt idx="7">
                  <c:v>საღამოსტოქ-შოუ  "#ჰეშტეგი"</c:v>
                </c:pt>
                <c:pt idx="8">
                  <c:v>სცენა</c:v>
                </c:pt>
                <c:pt idx="9">
                  <c:v>იმპულსი</c:v>
                </c:pt>
                <c:pt idx="10">
                  <c:v>უცხო სუნელი</c:v>
                </c:pt>
                <c:pt idx="11">
                  <c:v>სპორტი</c:v>
                </c:pt>
                <c:pt idx="12">
                  <c:v>ბუნებისკანონი</c:v>
                </c:pt>
                <c:pt idx="13">
                  <c:v>საავტორო დოკ.ფილმი</c:v>
                </c:pt>
                <c:pt idx="14">
                  <c:v>ეთნოფორი</c:v>
                </c:pt>
                <c:pt idx="15">
                  <c:v>მე ვარ ფერმერი</c:v>
                </c:pt>
                <c:pt idx="16">
                  <c:v>დილის ტალღა</c:v>
                </c:pt>
                <c:pt idx="17">
                  <c:v>საინფორმაციო გამოშვება</c:v>
                </c:pt>
                <c:pt idx="18">
                  <c:v>ერთიდღესოფელში</c:v>
                </c:pt>
              </c:strCache>
            </c:strRef>
          </c:cat>
          <c:val>
            <c:numRef>
              <c:f>Лист1!$B$2:$B$20</c:f>
              <c:numCache>
                <c:formatCode>###0.0%</c:formatCode>
                <c:ptCount val="19"/>
                <c:pt idx="0">
                  <c:v>7.7876106194690264E-2</c:v>
                </c:pt>
                <c:pt idx="1">
                  <c:v>8.6725663716814186E-2</c:v>
                </c:pt>
                <c:pt idx="2">
                  <c:v>0.13451327433628321</c:v>
                </c:pt>
                <c:pt idx="3">
                  <c:v>0.13451327433628321</c:v>
                </c:pt>
                <c:pt idx="4">
                  <c:v>0.14513274336283188</c:v>
                </c:pt>
                <c:pt idx="5">
                  <c:v>0.18053097345132749</c:v>
                </c:pt>
                <c:pt idx="6">
                  <c:v>0.19646017699115045</c:v>
                </c:pt>
                <c:pt idx="7">
                  <c:v>0.19823008849557525</c:v>
                </c:pt>
                <c:pt idx="8">
                  <c:v>0.20530973451327436</c:v>
                </c:pt>
                <c:pt idx="9">
                  <c:v>0.22300884955752218</c:v>
                </c:pt>
                <c:pt idx="10">
                  <c:v>0.22654867256637173</c:v>
                </c:pt>
                <c:pt idx="11">
                  <c:v>0.2389380530973452</c:v>
                </c:pt>
                <c:pt idx="12">
                  <c:v>0.24424778761061949</c:v>
                </c:pt>
                <c:pt idx="13">
                  <c:v>0.25309734513274335</c:v>
                </c:pt>
                <c:pt idx="14">
                  <c:v>0.28318584070796465</c:v>
                </c:pt>
                <c:pt idx="15">
                  <c:v>0.36991150442477877</c:v>
                </c:pt>
                <c:pt idx="16">
                  <c:v>0.60000000000000009</c:v>
                </c:pt>
                <c:pt idx="17">
                  <c:v>0.82123893805309744</c:v>
                </c:pt>
                <c:pt idx="18">
                  <c:v>0.84424778761061958</c:v>
                </c:pt>
              </c:numCache>
            </c:numRef>
          </c:val>
        </c:ser>
        <c:dLbls>
          <c:showLegendKey val="0"/>
          <c:showVal val="0"/>
          <c:showCatName val="0"/>
          <c:showSerName val="0"/>
          <c:showPercent val="0"/>
          <c:showBubbleSize val="0"/>
        </c:dLbls>
        <c:gapWidth val="150"/>
        <c:shape val="box"/>
        <c:axId val="39019264"/>
        <c:axId val="39020800"/>
        <c:axId val="0"/>
      </c:bar3DChart>
      <c:catAx>
        <c:axId val="39019264"/>
        <c:scaling>
          <c:orientation val="minMax"/>
        </c:scaling>
        <c:delete val="0"/>
        <c:axPos val="l"/>
        <c:majorTickMark val="out"/>
        <c:minorTickMark val="none"/>
        <c:tickLblPos val="nextTo"/>
        <c:crossAx val="39020800"/>
        <c:crosses val="autoZero"/>
        <c:auto val="1"/>
        <c:lblAlgn val="ctr"/>
        <c:lblOffset val="100"/>
        <c:noMultiLvlLbl val="0"/>
      </c:catAx>
      <c:valAx>
        <c:axId val="39020800"/>
        <c:scaling>
          <c:orientation val="minMax"/>
        </c:scaling>
        <c:delete val="1"/>
        <c:axPos val="b"/>
        <c:majorGridlines/>
        <c:numFmt formatCode="###0.0%" sourceLinked="1"/>
        <c:majorTickMark val="out"/>
        <c:minorTickMark val="none"/>
        <c:tickLblPos val="none"/>
        <c:crossAx val="39019264"/>
        <c:crosses val="autoZero"/>
        <c:crossBetween val="between"/>
      </c:valAx>
    </c:plotArea>
    <c:plotVisOnly val="1"/>
    <c:dispBlanksAs val="gap"/>
    <c:showDLblsOverMax val="0"/>
  </c:chart>
  <c:txPr>
    <a:bodyPr/>
    <a:lstStyle/>
    <a:p>
      <a:pPr>
        <a:defRPr sz="1000"/>
      </a:pPr>
      <a:endParaRPr lang="en-US"/>
    </a:p>
  </c:txPr>
  <c:externalData r:id="rId1">
    <c:autoUpdate val="0"/>
  </c:externalData>
  <c:userShapes r:id="rId2"/>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bar"/>
        <c:grouping val="stacked"/>
        <c:varyColors val="0"/>
        <c:ser>
          <c:idx val="0"/>
          <c:order val="0"/>
          <c:tx>
            <c:strRef>
              <c:f>Лист1!$B$1</c:f>
              <c:strCache>
                <c:ptCount val="1"/>
                <c:pt idx="0">
                  <c:v>Ряд 1</c:v>
                </c:pt>
              </c:strCache>
            </c:strRef>
          </c:tx>
          <c:invertIfNegative val="0"/>
          <c:dLbls>
            <c:txPr>
              <a:bodyPr/>
              <a:lstStyle/>
              <a:p>
                <a:pPr>
                  <a:defRPr b="1"/>
                </a:pPr>
                <a:endParaRPr lang="en-US"/>
              </a:p>
            </c:txPr>
            <c:showLegendKey val="0"/>
            <c:showVal val="1"/>
            <c:showCatName val="0"/>
            <c:showSerName val="0"/>
            <c:showPercent val="0"/>
            <c:showBubbleSize val="0"/>
            <c:showLeaderLines val="0"/>
          </c:dLbls>
          <c:cat>
            <c:strRef>
              <c:f>Лист1!$A$2:$A$20</c:f>
              <c:strCache>
                <c:ptCount val="19"/>
                <c:pt idx="0">
                  <c:v>თეთრიკვადრატი</c:v>
                </c:pt>
                <c:pt idx="1">
                  <c:v>პროექცია</c:v>
                </c:pt>
                <c:pt idx="2">
                  <c:v>"არტექსპერტი"</c:v>
                </c:pt>
                <c:pt idx="3">
                  <c:v>ტელესპექტაკლი</c:v>
                </c:pt>
                <c:pt idx="4">
                  <c:v>ფაქტორი</c:v>
                </c:pt>
                <c:pt idx="5">
                  <c:v>საავტოროდოკ.ფილმი</c:v>
                </c:pt>
                <c:pt idx="6">
                  <c:v>ოქროსფონდი</c:v>
                </c:pt>
                <c:pt idx="7">
                  <c:v>სცენა</c:v>
                </c:pt>
                <c:pt idx="8">
                  <c:v>რჩეულიფრაგმენტები</c:v>
                </c:pt>
                <c:pt idx="9">
                  <c:v>სპორტი</c:v>
                </c:pt>
                <c:pt idx="10">
                  <c:v>უცხოსუნელი</c:v>
                </c:pt>
                <c:pt idx="11">
                  <c:v>საინფორმაციოგამოშვება</c:v>
                </c:pt>
                <c:pt idx="12">
                  <c:v>მევარფერმერი</c:v>
                </c:pt>
                <c:pt idx="13">
                  <c:v>იმპულსი</c:v>
                </c:pt>
                <c:pt idx="14">
                  <c:v>ბუნებისკანონი</c:v>
                </c:pt>
                <c:pt idx="15">
                  <c:v>ეთნოფორი</c:v>
                </c:pt>
                <c:pt idx="16">
                  <c:v>საღამოსტოქ-შოუ  "#ჰეშტეგი"</c:v>
                </c:pt>
                <c:pt idx="17">
                  <c:v>დილისტალღა</c:v>
                </c:pt>
                <c:pt idx="18">
                  <c:v>ერთიდღესოფელში</c:v>
                </c:pt>
              </c:strCache>
            </c:strRef>
          </c:cat>
          <c:val>
            <c:numRef>
              <c:f>Лист1!$B$2:$B$20</c:f>
              <c:numCache>
                <c:formatCode>###0.00</c:formatCode>
                <c:ptCount val="19"/>
                <c:pt idx="0">
                  <c:v>3.8409090909090913</c:v>
                </c:pt>
                <c:pt idx="1">
                  <c:v>4.0873786407766977</c:v>
                </c:pt>
                <c:pt idx="2">
                  <c:v>4.1224489795918355</c:v>
                </c:pt>
                <c:pt idx="3">
                  <c:v>4.1599999999999984</c:v>
                </c:pt>
                <c:pt idx="4">
                  <c:v>4.1851851851851851</c:v>
                </c:pt>
                <c:pt idx="5">
                  <c:v>4.2083333333333339</c:v>
                </c:pt>
                <c:pt idx="6">
                  <c:v>4.2105263157894735</c:v>
                </c:pt>
                <c:pt idx="7">
                  <c:v>4.2192982456140395</c:v>
                </c:pt>
                <c:pt idx="8">
                  <c:v>4.2317073170731732</c:v>
                </c:pt>
                <c:pt idx="9">
                  <c:v>4.3283582089552164</c:v>
                </c:pt>
                <c:pt idx="10">
                  <c:v>4.3700787401574805</c:v>
                </c:pt>
                <c:pt idx="11">
                  <c:v>4.3831168831168803</c:v>
                </c:pt>
                <c:pt idx="12">
                  <c:v>4.3913043478260834</c:v>
                </c:pt>
                <c:pt idx="13">
                  <c:v>4.3919999999999995</c:v>
                </c:pt>
                <c:pt idx="14">
                  <c:v>4.3956834532374085</c:v>
                </c:pt>
                <c:pt idx="15">
                  <c:v>4.424999999999998</c:v>
                </c:pt>
                <c:pt idx="16">
                  <c:v>4.4553571428571423</c:v>
                </c:pt>
                <c:pt idx="17">
                  <c:v>4.4866468842729983</c:v>
                </c:pt>
                <c:pt idx="18">
                  <c:v>4.6751054852320726</c:v>
                </c:pt>
              </c:numCache>
            </c:numRef>
          </c:val>
        </c:ser>
        <c:dLbls>
          <c:showLegendKey val="0"/>
          <c:showVal val="1"/>
          <c:showCatName val="0"/>
          <c:showSerName val="0"/>
          <c:showPercent val="0"/>
          <c:showBubbleSize val="0"/>
        </c:dLbls>
        <c:gapWidth val="95"/>
        <c:gapDepth val="95"/>
        <c:shape val="box"/>
        <c:axId val="133844352"/>
        <c:axId val="133850240"/>
        <c:axId val="0"/>
      </c:bar3DChart>
      <c:catAx>
        <c:axId val="133844352"/>
        <c:scaling>
          <c:orientation val="minMax"/>
        </c:scaling>
        <c:delete val="0"/>
        <c:axPos val="l"/>
        <c:majorTickMark val="none"/>
        <c:minorTickMark val="none"/>
        <c:tickLblPos val="nextTo"/>
        <c:crossAx val="133850240"/>
        <c:crosses val="autoZero"/>
        <c:auto val="1"/>
        <c:lblAlgn val="ctr"/>
        <c:lblOffset val="100"/>
        <c:noMultiLvlLbl val="0"/>
      </c:catAx>
      <c:valAx>
        <c:axId val="133850240"/>
        <c:scaling>
          <c:orientation val="minMax"/>
        </c:scaling>
        <c:delete val="1"/>
        <c:axPos val="b"/>
        <c:numFmt formatCode="###0.00" sourceLinked="1"/>
        <c:majorTickMark val="out"/>
        <c:minorTickMark val="none"/>
        <c:tickLblPos val="none"/>
        <c:crossAx val="133844352"/>
        <c:crosses val="autoZero"/>
        <c:crossBetween val="between"/>
      </c:valAx>
    </c:plotArea>
    <c:plotVisOnly val="1"/>
    <c:dispBlanksAs val="gap"/>
    <c:showDLblsOverMax val="0"/>
  </c:chart>
  <c:txPr>
    <a:bodyPr/>
    <a:lstStyle/>
    <a:p>
      <a:pPr>
        <a:defRPr sz="1000"/>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bar"/>
        <c:grouping val="stacked"/>
        <c:varyColors val="0"/>
        <c:ser>
          <c:idx val="0"/>
          <c:order val="0"/>
          <c:tx>
            <c:strRef>
              <c:f>Лист1!$B$1</c:f>
              <c:strCache>
                <c:ptCount val="1"/>
                <c:pt idx="0">
                  <c:v>Ряд 1</c:v>
                </c:pt>
              </c:strCache>
            </c:strRef>
          </c:tx>
          <c:invertIfNegative val="0"/>
          <c:cat>
            <c:strRef>
              <c:f>Лист1!$A$2:$A$17</c:f>
              <c:strCache>
                <c:ptCount val="16"/>
                <c:pt idx="0">
                  <c:v>არ ვიცი</c:v>
                </c:pt>
                <c:pt idx="1">
                  <c:v>სხვა</c:v>
                </c:pt>
                <c:pt idx="2">
                  <c:v>სოფო ხელაძე</c:v>
                </c:pt>
                <c:pt idx="3">
                  <c:v>გიგა ჯიჯავაძე</c:v>
                </c:pt>
                <c:pt idx="4">
                  <c:v>პაატა ძიძიგური</c:v>
                </c:pt>
                <c:pt idx="5">
                  <c:v>ემზარ დიასამიძე</c:v>
                </c:pt>
                <c:pt idx="6">
                  <c:v>რუსუდან აბაშიძე</c:v>
                </c:pt>
                <c:pt idx="7">
                  <c:v>ბესო ჩიბურდანიძე</c:v>
                </c:pt>
                <c:pt idx="8">
                  <c:v>ლაშა ზარგინავა</c:v>
                </c:pt>
                <c:pt idx="9">
                  <c:v>ნონა დიასამიძე</c:v>
                </c:pt>
                <c:pt idx="10">
                  <c:v>თეონა ბაკურაძე</c:v>
                </c:pt>
                <c:pt idx="11">
                  <c:v>ზვიად სირაბიძე</c:v>
                </c:pt>
                <c:pt idx="12">
                  <c:v>ქეთი ჭყონია</c:v>
                </c:pt>
                <c:pt idx="13">
                  <c:v>ნათია თავდგირიძე</c:v>
                </c:pt>
                <c:pt idx="14">
                  <c:v>თეონა თურმანიძე</c:v>
                </c:pt>
                <c:pt idx="15">
                  <c:v>სოფო ხალვაში</c:v>
                </c:pt>
              </c:strCache>
            </c:strRef>
          </c:cat>
          <c:val>
            <c:numRef>
              <c:f>Лист1!$B$2:$B$17</c:f>
              <c:numCache>
                <c:formatCode>####.0%</c:formatCode>
                <c:ptCount val="16"/>
                <c:pt idx="0" formatCode="###0.0%">
                  <c:v>0.49000000000000005</c:v>
                </c:pt>
                <c:pt idx="1">
                  <c:v>9.7000000000000003E-2</c:v>
                </c:pt>
                <c:pt idx="2" formatCode="###0.0%">
                  <c:v>1.0000000000000002E-2</c:v>
                </c:pt>
                <c:pt idx="3" formatCode="###0.0%">
                  <c:v>1.0000000000000002E-2</c:v>
                </c:pt>
                <c:pt idx="4" formatCode="###0.0%">
                  <c:v>1.666666666666667E-2</c:v>
                </c:pt>
                <c:pt idx="5" formatCode="###0.0%">
                  <c:v>1.666666666666667E-2</c:v>
                </c:pt>
                <c:pt idx="6" formatCode="###0.0%">
                  <c:v>2.0000000000000004E-2</c:v>
                </c:pt>
                <c:pt idx="7" formatCode="###0.0%">
                  <c:v>2.1666666666666667E-2</c:v>
                </c:pt>
                <c:pt idx="8" formatCode="###0.0%">
                  <c:v>2.5000000000000001E-2</c:v>
                </c:pt>
                <c:pt idx="9" formatCode="###0.0%">
                  <c:v>2.5000000000000001E-2</c:v>
                </c:pt>
                <c:pt idx="10" formatCode="###0.0%">
                  <c:v>3.6666666666666674E-2</c:v>
                </c:pt>
                <c:pt idx="11" formatCode="###0.0%">
                  <c:v>3.8333333333333344E-2</c:v>
                </c:pt>
                <c:pt idx="12" formatCode="###0.0%">
                  <c:v>7.0000000000000021E-2</c:v>
                </c:pt>
                <c:pt idx="13" formatCode="###0.0%">
                  <c:v>7.1666666666666684E-2</c:v>
                </c:pt>
                <c:pt idx="14" formatCode="###0.0%">
                  <c:v>0.11</c:v>
                </c:pt>
                <c:pt idx="15" formatCode="###0.0%">
                  <c:v>0.1816666666666667</c:v>
                </c:pt>
              </c:numCache>
            </c:numRef>
          </c:val>
        </c:ser>
        <c:dLbls>
          <c:showLegendKey val="0"/>
          <c:showVal val="1"/>
          <c:showCatName val="0"/>
          <c:showSerName val="0"/>
          <c:showPercent val="0"/>
          <c:showBubbleSize val="0"/>
        </c:dLbls>
        <c:gapWidth val="95"/>
        <c:gapDepth val="95"/>
        <c:shape val="box"/>
        <c:axId val="133639552"/>
        <c:axId val="133674112"/>
        <c:axId val="0"/>
      </c:bar3DChart>
      <c:catAx>
        <c:axId val="133639552"/>
        <c:scaling>
          <c:orientation val="minMax"/>
        </c:scaling>
        <c:delete val="0"/>
        <c:axPos val="l"/>
        <c:majorTickMark val="none"/>
        <c:minorTickMark val="none"/>
        <c:tickLblPos val="nextTo"/>
        <c:crossAx val="133674112"/>
        <c:crosses val="autoZero"/>
        <c:auto val="1"/>
        <c:lblAlgn val="ctr"/>
        <c:lblOffset val="100"/>
        <c:noMultiLvlLbl val="0"/>
      </c:catAx>
      <c:valAx>
        <c:axId val="133674112"/>
        <c:scaling>
          <c:orientation val="minMax"/>
        </c:scaling>
        <c:delete val="1"/>
        <c:axPos val="b"/>
        <c:numFmt formatCode="###0.0%" sourceLinked="1"/>
        <c:majorTickMark val="out"/>
        <c:minorTickMark val="none"/>
        <c:tickLblPos val="none"/>
        <c:crossAx val="133639552"/>
        <c:crosses val="autoZero"/>
        <c:crossBetween val="between"/>
      </c:valAx>
    </c:plotArea>
    <c:plotVisOnly val="1"/>
    <c:dispBlanksAs val="gap"/>
    <c:showDLblsOverMax val="0"/>
  </c:chart>
  <c:txPr>
    <a:bodyPr/>
    <a:lstStyle/>
    <a:p>
      <a:pPr>
        <a:defRPr sz="1400"/>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perspective val="30"/>
    </c:view3D>
    <c:floor>
      <c:thickness val="0"/>
    </c:floor>
    <c:sideWall>
      <c:thickness val="0"/>
    </c:sideWall>
    <c:backWall>
      <c:thickness val="0"/>
    </c:backWall>
    <c:plotArea>
      <c:layout/>
      <c:pie3DChart>
        <c:varyColors val="1"/>
        <c:ser>
          <c:idx val="0"/>
          <c:order val="0"/>
          <c:tx>
            <c:strRef>
              <c:f>Лист1!$B$1</c:f>
              <c:strCache>
                <c:ptCount val="1"/>
                <c:pt idx="0">
                  <c:v>Продажи</c:v>
                </c:pt>
              </c:strCache>
            </c:strRef>
          </c:tx>
          <c:explosion val="25"/>
          <c:dLbls>
            <c:txPr>
              <a:bodyPr/>
              <a:lstStyle/>
              <a:p>
                <a:pPr>
                  <a:defRPr b="1"/>
                </a:pPr>
                <a:endParaRPr lang="en-US"/>
              </a:p>
            </c:txPr>
            <c:showLegendKey val="0"/>
            <c:showVal val="0"/>
            <c:showCatName val="0"/>
            <c:showSerName val="0"/>
            <c:showPercent val="1"/>
            <c:showBubbleSize val="0"/>
            <c:showLeaderLines val="1"/>
          </c:dLbls>
          <c:cat>
            <c:strRef>
              <c:f>Лист1!$A$2:$A$4</c:f>
              <c:strCache>
                <c:ptCount val="3"/>
                <c:pt idx="0">
                  <c:v>დიახ</c:v>
                </c:pt>
                <c:pt idx="1">
                  <c:v>არა</c:v>
                </c:pt>
                <c:pt idx="2">
                  <c:v>არ მახსენდება–მიჭრის პასუხი</c:v>
                </c:pt>
              </c:strCache>
            </c:strRef>
          </c:cat>
          <c:val>
            <c:numRef>
              <c:f>Лист1!$B$2:$B$4</c:f>
              <c:numCache>
                <c:formatCode>###0.0</c:formatCode>
                <c:ptCount val="3"/>
                <c:pt idx="0">
                  <c:v>45.666666666666636</c:v>
                </c:pt>
                <c:pt idx="1">
                  <c:v>51.5</c:v>
                </c:pt>
                <c:pt idx="2">
                  <c:v>2.8333333333333335</c:v>
                </c:pt>
              </c:numCache>
            </c:numRef>
          </c:val>
        </c:ser>
        <c:dLbls>
          <c:showLegendKey val="0"/>
          <c:showVal val="0"/>
          <c:showCatName val="0"/>
          <c:showSerName val="0"/>
          <c:showPercent val="1"/>
          <c:showBubbleSize val="0"/>
          <c:showLeaderLines val="1"/>
        </c:dLbls>
      </c:pie3DChart>
    </c:plotArea>
    <c:legend>
      <c:legendPos val="t"/>
      <c:overlay val="0"/>
    </c:legend>
    <c:plotVisOnly val="1"/>
    <c:dispBlanksAs val="gap"/>
    <c:showDLblsOverMax val="0"/>
  </c:chart>
  <c:txPr>
    <a:bodyPr/>
    <a:lstStyle/>
    <a:p>
      <a:pPr>
        <a:defRPr sz="1800"/>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bar"/>
        <c:grouping val="stacked"/>
        <c:varyColors val="0"/>
        <c:ser>
          <c:idx val="0"/>
          <c:order val="0"/>
          <c:tx>
            <c:strRef>
              <c:f>Лист1!$B$1</c:f>
              <c:strCache>
                <c:ptCount val="1"/>
                <c:pt idx="0">
                  <c:v>Ряд 1</c:v>
                </c:pt>
              </c:strCache>
            </c:strRef>
          </c:tx>
          <c:invertIfNegative val="0"/>
          <c:dLbls>
            <c:txPr>
              <a:bodyPr/>
              <a:lstStyle/>
              <a:p>
                <a:pPr>
                  <a:defRPr b="1"/>
                </a:pPr>
                <a:endParaRPr lang="en-US"/>
              </a:p>
            </c:txPr>
            <c:showLegendKey val="0"/>
            <c:showVal val="1"/>
            <c:showCatName val="0"/>
            <c:showSerName val="0"/>
            <c:showPercent val="0"/>
            <c:showBubbleSize val="0"/>
            <c:showLeaderLines val="0"/>
          </c:dLbls>
          <c:cat>
            <c:strRef>
              <c:f>Лист1!$A$2:$A$18</c:f>
              <c:strCache>
                <c:ptCount val="17"/>
                <c:pt idx="0">
                  <c:v>სხვა</c:v>
                </c:pt>
                <c:pt idx="1">
                  <c:v>პროექცია</c:v>
                </c:pt>
                <c:pt idx="2">
                  <c:v>მუსიკალური გადაცემები/ხალხური სიმღერები</c:v>
                </c:pt>
                <c:pt idx="3">
                  <c:v>სცენა</c:v>
                </c:pt>
                <c:pt idx="4">
                  <c:v>ბუნების კანონი</c:v>
                </c:pt>
                <c:pt idx="5">
                  <c:v>სერიალები</c:v>
                </c:pt>
                <c:pt idx="6">
                  <c:v>ახალი ამბები</c:v>
                </c:pt>
                <c:pt idx="7">
                  <c:v>უცხო სუნელი</c:v>
                </c:pt>
                <c:pt idx="8">
                  <c:v>მე ვარ ფერმერი</c:v>
                </c:pt>
                <c:pt idx="9">
                  <c:v>მხატვრული ფილმი</c:v>
                </c:pt>
                <c:pt idx="10">
                  <c:v>იმპულსი</c:v>
                </c:pt>
                <c:pt idx="11">
                  <c:v>ეთნოფორი</c:v>
                </c:pt>
                <c:pt idx="12">
                  <c:v>სპორტი</c:v>
                </c:pt>
                <c:pt idx="13">
                  <c:v>საღამოს თოქ შოუ "ჰეშთეგი"</c:v>
                </c:pt>
                <c:pt idx="14">
                  <c:v>დილის ტალღა</c:v>
                </c:pt>
                <c:pt idx="15">
                  <c:v>ერთი დღე სოფელში</c:v>
                </c:pt>
                <c:pt idx="16">
                  <c:v>საინფორმაციო გამოშვება</c:v>
                </c:pt>
              </c:strCache>
            </c:strRef>
          </c:cat>
          <c:val>
            <c:numRef>
              <c:f>Лист1!$B$2:$B$18</c:f>
              <c:numCache>
                <c:formatCode>###0.0%</c:formatCode>
                <c:ptCount val="17"/>
                <c:pt idx="0" formatCode="####.0%">
                  <c:v>5.8000000000000003E-2</c:v>
                </c:pt>
                <c:pt idx="1">
                  <c:v>1.4598540145985401E-2</c:v>
                </c:pt>
                <c:pt idx="2">
                  <c:v>1.4598540145985401E-2</c:v>
                </c:pt>
                <c:pt idx="3">
                  <c:v>1.4598540145985401E-2</c:v>
                </c:pt>
                <c:pt idx="4">
                  <c:v>1.8248175182481757E-2</c:v>
                </c:pt>
                <c:pt idx="5">
                  <c:v>1.8248175182481757E-2</c:v>
                </c:pt>
                <c:pt idx="6">
                  <c:v>1.8248175182481757E-2</c:v>
                </c:pt>
                <c:pt idx="7">
                  <c:v>2.1897810218978124E-2</c:v>
                </c:pt>
                <c:pt idx="8">
                  <c:v>2.1897810218978124E-2</c:v>
                </c:pt>
                <c:pt idx="9">
                  <c:v>2.9197080291970798E-2</c:v>
                </c:pt>
                <c:pt idx="10">
                  <c:v>3.6496350364963515E-2</c:v>
                </c:pt>
                <c:pt idx="11">
                  <c:v>4.3795620437956248E-2</c:v>
                </c:pt>
                <c:pt idx="12">
                  <c:v>4.3795620437956248E-2</c:v>
                </c:pt>
                <c:pt idx="13">
                  <c:v>0.13868613138686137</c:v>
                </c:pt>
                <c:pt idx="14">
                  <c:v>0.22262773722627738</c:v>
                </c:pt>
                <c:pt idx="15">
                  <c:v>0.51824817518248179</c:v>
                </c:pt>
                <c:pt idx="16">
                  <c:v>0.55474452554744524</c:v>
                </c:pt>
              </c:numCache>
            </c:numRef>
          </c:val>
        </c:ser>
        <c:dLbls>
          <c:showLegendKey val="0"/>
          <c:showVal val="0"/>
          <c:showCatName val="0"/>
          <c:showSerName val="0"/>
          <c:showPercent val="0"/>
          <c:showBubbleSize val="0"/>
        </c:dLbls>
        <c:gapWidth val="150"/>
        <c:shape val="box"/>
        <c:axId val="133954176"/>
        <c:axId val="133960064"/>
        <c:axId val="0"/>
      </c:bar3DChart>
      <c:catAx>
        <c:axId val="133954176"/>
        <c:scaling>
          <c:orientation val="minMax"/>
        </c:scaling>
        <c:delete val="0"/>
        <c:axPos val="l"/>
        <c:majorTickMark val="out"/>
        <c:minorTickMark val="none"/>
        <c:tickLblPos val="nextTo"/>
        <c:crossAx val="133960064"/>
        <c:crosses val="autoZero"/>
        <c:auto val="1"/>
        <c:lblAlgn val="ctr"/>
        <c:lblOffset val="100"/>
        <c:noMultiLvlLbl val="0"/>
      </c:catAx>
      <c:valAx>
        <c:axId val="133960064"/>
        <c:scaling>
          <c:orientation val="minMax"/>
        </c:scaling>
        <c:delete val="1"/>
        <c:axPos val="b"/>
        <c:majorGridlines/>
        <c:numFmt formatCode="####.0%" sourceLinked="1"/>
        <c:majorTickMark val="out"/>
        <c:minorTickMark val="none"/>
        <c:tickLblPos val="none"/>
        <c:crossAx val="133954176"/>
        <c:crosses val="autoZero"/>
        <c:crossBetween val="between"/>
      </c:valAx>
    </c:plotArea>
    <c:plotVisOnly val="1"/>
    <c:dispBlanksAs val="gap"/>
    <c:showDLblsOverMax val="0"/>
  </c:chart>
  <c:txPr>
    <a:bodyPr/>
    <a:lstStyle/>
    <a:p>
      <a:pPr>
        <a:defRPr sz="1200"/>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bar"/>
        <c:grouping val="clustered"/>
        <c:varyColors val="0"/>
        <c:ser>
          <c:idx val="0"/>
          <c:order val="0"/>
          <c:tx>
            <c:strRef>
              <c:f>Лист1!$B$1</c:f>
              <c:strCache>
                <c:ptCount val="1"/>
                <c:pt idx="0">
                  <c:v>Ряд 1</c:v>
                </c:pt>
              </c:strCache>
            </c:strRef>
          </c:tx>
          <c:invertIfNegative val="0"/>
          <c:dLbls>
            <c:txPr>
              <a:bodyPr/>
              <a:lstStyle/>
              <a:p>
                <a:pPr>
                  <a:defRPr b="1"/>
                </a:pPr>
                <a:endParaRPr lang="en-US"/>
              </a:p>
            </c:txPr>
            <c:showLegendKey val="0"/>
            <c:showVal val="1"/>
            <c:showCatName val="0"/>
            <c:showSerName val="0"/>
            <c:showPercent val="0"/>
            <c:showBubbleSize val="0"/>
            <c:showLeaderLines val="0"/>
          </c:dLbls>
          <c:cat>
            <c:strRef>
              <c:f>Лист1!$A$2:$A$12</c:f>
              <c:strCache>
                <c:ptCount val="11"/>
                <c:pt idx="0">
                  <c:v>სხვა</c:v>
                </c:pt>
                <c:pt idx="1">
                  <c:v>უფრო მეტად გაშუქდეს ინფორმაცია ადგილობრივი პრობლემების, სიახლეების შესახებ (გაკეთდეს პირდაპირი ჩართვები მოსახლეობასთან)</c:v>
                </c:pt>
                <c:pt idx="2">
                  <c:v>აჩვენონ საინტერესო სერიალები</c:v>
                </c:pt>
                <c:pt idx="3">
                  <c:v>სხვა არხებიდან მოიზიდონ პოპულარული წამყვანები</c:v>
                </c:pt>
                <c:pt idx="4">
                  <c:v>გამოჩდნენ ახალი სახეები/ახალი ჟურნალისტები</c:v>
                </c:pt>
                <c:pt idx="5">
                  <c:v>აჩვენონ საინტერესო მხატვრული ფილმები</c:v>
                </c:pt>
                <c:pt idx="6">
                  <c:v>ოპერატიულად გააშუქონ ქვეყანაში მიმდინარე მოვლენები</c:v>
                </c:pt>
                <c:pt idx="7">
                  <c:v>კარგად გაშუქდეს – კარგი პრომოუშენი გაუკეთდეს ახალ სატელევიზიო პროგრამებს</c:v>
                </c:pt>
                <c:pt idx="8">
                  <c:v>აქტიურად ჩაერთოს სოციალურ აქტივობებში</c:v>
                </c:pt>
                <c:pt idx="9">
                  <c:v>ობიექტურადგააშუქონ ქვეყანაში მიმდინარე მოვლენები. </c:v>
                </c:pt>
                <c:pt idx="10">
                  <c:v>შექმნან ახალი მრავალფეროვანი და საინტერესო გადაცემები</c:v>
                </c:pt>
              </c:strCache>
            </c:strRef>
          </c:cat>
          <c:val>
            <c:numRef>
              <c:f>Лист1!$B$2:$B$12</c:f>
              <c:numCache>
                <c:formatCode>###0.0%</c:formatCode>
                <c:ptCount val="11"/>
                <c:pt idx="0" formatCode="####.0%">
                  <c:v>7.0000000000000021E-2</c:v>
                </c:pt>
                <c:pt idx="1">
                  <c:v>3.0000000000000002E-2</c:v>
                </c:pt>
                <c:pt idx="2">
                  <c:v>0.21709401709401716</c:v>
                </c:pt>
                <c:pt idx="3">
                  <c:v>0.23076923076923087</c:v>
                </c:pt>
                <c:pt idx="4">
                  <c:v>0.31794871794871815</c:v>
                </c:pt>
                <c:pt idx="5">
                  <c:v>0.33675213675213678</c:v>
                </c:pt>
                <c:pt idx="6">
                  <c:v>0.37777777777777793</c:v>
                </c:pt>
                <c:pt idx="7">
                  <c:v>0.40854700854700854</c:v>
                </c:pt>
                <c:pt idx="8">
                  <c:v>0.40854700854700854</c:v>
                </c:pt>
                <c:pt idx="9">
                  <c:v>0.501</c:v>
                </c:pt>
                <c:pt idx="10">
                  <c:v>0.58803418803418783</c:v>
                </c:pt>
              </c:numCache>
            </c:numRef>
          </c:val>
        </c:ser>
        <c:dLbls>
          <c:showLegendKey val="0"/>
          <c:showVal val="0"/>
          <c:showCatName val="0"/>
          <c:showSerName val="0"/>
          <c:showPercent val="0"/>
          <c:showBubbleSize val="0"/>
        </c:dLbls>
        <c:gapWidth val="150"/>
        <c:shape val="box"/>
        <c:axId val="134006272"/>
        <c:axId val="134007808"/>
        <c:axId val="0"/>
      </c:bar3DChart>
      <c:catAx>
        <c:axId val="134006272"/>
        <c:scaling>
          <c:orientation val="minMax"/>
        </c:scaling>
        <c:delete val="0"/>
        <c:axPos val="l"/>
        <c:majorTickMark val="out"/>
        <c:minorTickMark val="none"/>
        <c:tickLblPos val="nextTo"/>
        <c:crossAx val="134007808"/>
        <c:crosses val="autoZero"/>
        <c:auto val="1"/>
        <c:lblAlgn val="ctr"/>
        <c:lblOffset val="100"/>
        <c:noMultiLvlLbl val="0"/>
      </c:catAx>
      <c:valAx>
        <c:axId val="134007808"/>
        <c:scaling>
          <c:orientation val="minMax"/>
        </c:scaling>
        <c:delete val="1"/>
        <c:axPos val="b"/>
        <c:majorGridlines/>
        <c:numFmt formatCode="####.0%" sourceLinked="1"/>
        <c:majorTickMark val="out"/>
        <c:minorTickMark val="none"/>
        <c:tickLblPos val="none"/>
        <c:crossAx val="134006272"/>
        <c:crosses val="autoZero"/>
        <c:crossBetween val="between"/>
      </c:valAx>
    </c:plotArea>
    <c:plotVisOnly val="1"/>
    <c:dispBlanksAs val="gap"/>
    <c:showDLblsOverMax val="0"/>
  </c:chart>
  <c:txPr>
    <a:bodyPr/>
    <a:lstStyle/>
    <a:p>
      <a:pPr>
        <a:defRPr sz="1000"/>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bar"/>
        <c:grouping val="stacked"/>
        <c:varyColors val="0"/>
        <c:ser>
          <c:idx val="0"/>
          <c:order val="0"/>
          <c:tx>
            <c:strRef>
              <c:f>Лист1!$B$1</c:f>
              <c:strCache>
                <c:ptCount val="1"/>
                <c:pt idx="0">
                  <c:v>Ряд 1</c:v>
                </c:pt>
              </c:strCache>
            </c:strRef>
          </c:tx>
          <c:invertIfNegative val="0"/>
          <c:dLbls>
            <c:showLegendKey val="0"/>
            <c:showVal val="1"/>
            <c:showCatName val="0"/>
            <c:showSerName val="0"/>
            <c:showPercent val="0"/>
            <c:showBubbleSize val="0"/>
            <c:showLeaderLines val="0"/>
          </c:dLbls>
          <c:cat>
            <c:strRef>
              <c:f>Лист1!$A$2:$A$13</c:f>
              <c:strCache>
                <c:ptCount val="12"/>
                <c:pt idx="0">
                  <c:v>არ ვიცი</c:v>
                </c:pt>
                <c:pt idx="1">
                  <c:v>სხვა</c:v>
                </c:pt>
                <c:pt idx="2">
                  <c:v>ნაკლებად შუქდება ინფორმაცია ადგილობრივი მთავრობის მიღწევებზე</c:v>
                </c:pt>
                <c:pt idx="3">
                  <c:v>ხაზს უსვამს ხელისუფლების მიღწევებს, რაც გამოიხატება ხელისფულების დადებითიმიჯზე ორიენტირებული არგუმენტების სიმრავლით</c:v>
                </c:pt>
                <c:pt idx="4">
                  <c:v>ამძაფრებს პოლიტიკურ მოვლენებს</c:v>
                </c:pt>
                <c:pt idx="5">
                  <c:v>ცდილობენ რიგითი მოვლენებისგან შექმნან სენსაცია</c:v>
                </c:pt>
                <c:pt idx="6">
                  <c:v>წამყვამნები არ არიანსათანადოიდ მომზადებულნი გადაცემისთვის</c:v>
                </c:pt>
                <c:pt idx="7">
                  <c:v>კითხვებში ხშირად იგღზნობა მიკერძოება ამა თუ იმ მხარის მიმართ</c:v>
                </c:pt>
                <c:pt idx="8">
                  <c:v>ზედმეტად დაბალანსებულია, არ იკვეთება პოზიცია, რაც უინტერესოს ხდის საყურებლად</c:v>
                </c:pt>
                <c:pt idx="9">
                  <c:v>არ მომწონს სტუდია, არ იწვევს გადაცემის ყურების სურვილს</c:v>
                </c:pt>
                <c:pt idx="10">
                  <c:v>იკვეთება ზერელე დამოკიდებულება სხვადასხვა თემების მიმართ</c:v>
                </c:pt>
                <c:pt idx="11">
                  <c:v>უღიმღამო გადაცემებია, აკლია ქარიზმა წამყვანებს და შესაბამისად სტუმრებსაც</c:v>
                </c:pt>
              </c:strCache>
            </c:strRef>
          </c:cat>
          <c:val>
            <c:numRef>
              <c:f>Лист1!$B$2:$B$13</c:f>
              <c:numCache>
                <c:formatCode>####.0%</c:formatCode>
                <c:ptCount val="12"/>
                <c:pt idx="0">
                  <c:v>0.62200000000000022</c:v>
                </c:pt>
                <c:pt idx="1">
                  <c:v>3.100000000000001E-2</c:v>
                </c:pt>
                <c:pt idx="2" formatCode="###0.0%">
                  <c:v>1.7274472168905951E-2</c:v>
                </c:pt>
                <c:pt idx="3" formatCode="###0.0%">
                  <c:v>1.9193857965451061E-2</c:v>
                </c:pt>
                <c:pt idx="4" formatCode="###0.0%">
                  <c:v>2.1113243761996178E-2</c:v>
                </c:pt>
                <c:pt idx="5" formatCode="###0.0%">
                  <c:v>3.6468330134357005E-2</c:v>
                </c:pt>
                <c:pt idx="6" formatCode="###0.0%">
                  <c:v>6.1420345489443376E-2</c:v>
                </c:pt>
                <c:pt idx="7" formatCode="###0.0%">
                  <c:v>6.3339731285988493E-2</c:v>
                </c:pt>
                <c:pt idx="8" formatCode="###0.0%">
                  <c:v>8.0614203454894479E-2</c:v>
                </c:pt>
                <c:pt idx="9" formatCode="###0.0%">
                  <c:v>9.9808061420345498E-2</c:v>
                </c:pt>
                <c:pt idx="10" formatCode="###0.0%">
                  <c:v>0.10172744721689063</c:v>
                </c:pt>
                <c:pt idx="11" formatCode="###0.0%">
                  <c:v>0.12284069097888678</c:v>
                </c:pt>
              </c:numCache>
            </c:numRef>
          </c:val>
        </c:ser>
        <c:dLbls>
          <c:showLegendKey val="0"/>
          <c:showVal val="0"/>
          <c:showCatName val="0"/>
          <c:showSerName val="0"/>
          <c:showPercent val="0"/>
          <c:showBubbleSize val="0"/>
        </c:dLbls>
        <c:gapWidth val="150"/>
        <c:shape val="box"/>
        <c:axId val="134062080"/>
        <c:axId val="134063616"/>
        <c:axId val="0"/>
      </c:bar3DChart>
      <c:catAx>
        <c:axId val="134062080"/>
        <c:scaling>
          <c:orientation val="minMax"/>
        </c:scaling>
        <c:delete val="0"/>
        <c:axPos val="l"/>
        <c:majorTickMark val="out"/>
        <c:minorTickMark val="none"/>
        <c:tickLblPos val="nextTo"/>
        <c:crossAx val="134063616"/>
        <c:crosses val="autoZero"/>
        <c:auto val="1"/>
        <c:lblAlgn val="ctr"/>
        <c:lblOffset val="100"/>
        <c:noMultiLvlLbl val="0"/>
      </c:catAx>
      <c:valAx>
        <c:axId val="134063616"/>
        <c:scaling>
          <c:orientation val="minMax"/>
        </c:scaling>
        <c:delete val="1"/>
        <c:axPos val="b"/>
        <c:majorGridlines/>
        <c:numFmt formatCode="####.0%" sourceLinked="1"/>
        <c:majorTickMark val="out"/>
        <c:minorTickMark val="none"/>
        <c:tickLblPos val="none"/>
        <c:crossAx val="134062080"/>
        <c:crosses val="autoZero"/>
        <c:crossBetween val="between"/>
      </c:valAx>
    </c:plotArea>
    <c:plotVisOnly val="1"/>
    <c:dispBlanksAs val="gap"/>
    <c:showDLblsOverMax val="0"/>
  </c:chart>
  <c:txPr>
    <a:bodyPr/>
    <a:lstStyle/>
    <a:p>
      <a:pPr>
        <a:defRPr sz="1100"/>
      </a:pPr>
      <a:endParaRPr lang="en-US"/>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bar"/>
        <c:grouping val="stacked"/>
        <c:varyColors val="0"/>
        <c:ser>
          <c:idx val="0"/>
          <c:order val="0"/>
          <c:tx>
            <c:strRef>
              <c:f>Лист1!$B$1</c:f>
              <c:strCache>
                <c:ptCount val="1"/>
                <c:pt idx="0">
                  <c:v>Ряд 1</c:v>
                </c:pt>
              </c:strCache>
            </c:strRef>
          </c:tx>
          <c:invertIfNegative val="0"/>
          <c:cat>
            <c:strRef>
              <c:f>Лист1!$A$2:$A$19</c:f>
              <c:strCache>
                <c:ptCount val="18"/>
                <c:pt idx="0">
                  <c:v>არაფერი შეცვლილა</c:v>
                </c:pt>
                <c:pt idx="1">
                  <c:v>გახდა მართვადი ოპოზიციისგან</c:v>
                </c:pt>
                <c:pt idx="2">
                  <c:v>გახდა მართვადი მთავრობისგან</c:v>
                </c:pt>
                <c:pt idx="3">
                  <c:v>გახდა მეტად პოლიტიკური</c:v>
                </c:pt>
                <c:pt idx="4">
                  <c:v>ნაკლებად ემზადებიან გადაცემებისთვის</c:v>
                </c:pt>
                <c:pt idx="5">
                  <c:v>გახდა ნაკლებად შემოქმედებითი</c:v>
                </c:pt>
                <c:pt idx="6">
                  <c:v>შემცირდა პროფესიონალი ჟურნალისტების რიცხვი</c:v>
                </c:pt>
                <c:pt idx="7">
                  <c:v>მოდუნდა</c:v>
                </c:pt>
                <c:pt idx="8">
                  <c:v>განთავისუფლდა პოლიტიკური გავლენებისგან</c:v>
                </c:pt>
                <c:pt idx="9">
                  <c:v>უფრო პოპულარულია</c:v>
                </c:pt>
                <c:pt idx="10">
                  <c:v>გახდა სოციალურ პრობლემატიკაზე ორიენტირებული</c:v>
                </c:pt>
                <c:pt idx="11">
                  <c:v>  გახდა უფრო თავისუფალი</c:v>
                </c:pt>
                <c:pt idx="12">
                  <c:v>გახდა მეტად შემოქმედებითი</c:v>
                </c:pt>
                <c:pt idx="13">
                  <c:v>ჟურნალისტები მეტად ემზადებიან გადაცემებისთვის</c:v>
                </c:pt>
                <c:pt idx="14">
                  <c:v>გაიზარდა პროფესიონალი ჟურნალისტების რიცხვი</c:v>
                </c:pt>
                <c:pt idx="15">
                  <c:v>მოიპოვა ხალხის ნდობა</c:v>
                </c:pt>
                <c:pt idx="16">
                  <c:v>გადაცემების ხარისხი მნიშვნელოვნად გაუმჯობესდა</c:v>
                </c:pt>
                <c:pt idx="17">
                  <c:v>აქტიურად ვითარდება</c:v>
                </c:pt>
              </c:strCache>
            </c:strRef>
          </c:cat>
          <c:val>
            <c:numRef>
              <c:f>Лист1!$B$2:$B$19</c:f>
              <c:numCache>
                <c:formatCode>####.0%</c:formatCode>
                <c:ptCount val="18"/>
                <c:pt idx="0" formatCode="###0.0%">
                  <c:v>0.39000000000000012</c:v>
                </c:pt>
                <c:pt idx="1">
                  <c:v>1.8450184501845024E-3</c:v>
                </c:pt>
                <c:pt idx="2" formatCode="###0.0%">
                  <c:v>1.2915129151291513E-2</c:v>
                </c:pt>
                <c:pt idx="3" formatCode="###0.0%">
                  <c:v>1.2915129151291513E-2</c:v>
                </c:pt>
                <c:pt idx="4" formatCode="###0.0%">
                  <c:v>1.4760147601476018E-2</c:v>
                </c:pt>
                <c:pt idx="5" formatCode="###0.0%">
                  <c:v>1.6605166051660521E-2</c:v>
                </c:pt>
                <c:pt idx="6" formatCode="###0.0%">
                  <c:v>1.8450184501845025E-2</c:v>
                </c:pt>
                <c:pt idx="7" formatCode="###0.0%">
                  <c:v>2.3985239852398522E-2</c:v>
                </c:pt>
                <c:pt idx="8" formatCode="###0.0%">
                  <c:v>7.1955719557195569E-2</c:v>
                </c:pt>
                <c:pt idx="9" formatCode="###0.0%">
                  <c:v>0.1070110701107011</c:v>
                </c:pt>
                <c:pt idx="10" formatCode="###0.0%">
                  <c:v>0.11070110701107012</c:v>
                </c:pt>
                <c:pt idx="11" formatCode="###0.0%">
                  <c:v>0.11623616236162367</c:v>
                </c:pt>
                <c:pt idx="12" formatCode="###0.0%">
                  <c:v>0.17158671586715871</c:v>
                </c:pt>
                <c:pt idx="13" formatCode="###0.0%">
                  <c:v>0.17343173431734327</c:v>
                </c:pt>
                <c:pt idx="14" formatCode="###0.0%">
                  <c:v>0.18634686346863474</c:v>
                </c:pt>
                <c:pt idx="15" formatCode="###0.0%">
                  <c:v>0.23062730627306272</c:v>
                </c:pt>
                <c:pt idx="16" formatCode="###0.0%">
                  <c:v>0.24538745387453881</c:v>
                </c:pt>
                <c:pt idx="17" formatCode="###0.0%">
                  <c:v>0.3284132841328416</c:v>
                </c:pt>
              </c:numCache>
            </c:numRef>
          </c:val>
        </c:ser>
        <c:dLbls>
          <c:showLegendKey val="0"/>
          <c:showVal val="1"/>
          <c:showCatName val="0"/>
          <c:showSerName val="0"/>
          <c:showPercent val="0"/>
          <c:showBubbleSize val="0"/>
        </c:dLbls>
        <c:gapWidth val="95"/>
        <c:gapDepth val="95"/>
        <c:shape val="box"/>
        <c:axId val="134138112"/>
        <c:axId val="134144000"/>
        <c:axId val="0"/>
      </c:bar3DChart>
      <c:catAx>
        <c:axId val="134138112"/>
        <c:scaling>
          <c:orientation val="minMax"/>
        </c:scaling>
        <c:delete val="0"/>
        <c:axPos val="l"/>
        <c:majorTickMark val="none"/>
        <c:minorTickMark val="none"/>
        <c:tickLblPos val="nextTo"/>
        <c:crossAx val="134144000"/>
        <c:crosses val="autoZero"/>
        <c:auto val="1"/>
        <c:lblAlgn val="ctr"/>
        <c:lblOffset val="100"/>
        <c:noMultiLvlLbl val="0"/>
      </c:catAx>
      <c:valAx>
        <c:axId val="134144000"/>
        <c:scaling>
          <c:orientation val="minMax"/>
        </c:scaling>
        <c:delete val="1"/>
        <c:axPos val="b"/>
        <c:numFmt formatCode="###0.0%" sourceLinked="1"/>
        <c:majorTickMark val="out"/>
        <c:minorTickMark val="none"/>
        <c:tickLblPos val="none"/>
        <c:crossAx val="134138112"/>
        <c:crosses val="autoZero"/>
        <c:crossBetween val="between"/>
      </c:valAx>
    </c:plotArea>
    <c:plotVisOnly val="1"/>
    <c:dispBlanksAs val="gap"/>
    <c:showDLblsOverMax val="0"/>
  </c:chart>
  <c:txPr>
    <a:bodyPr/>
    <a:lstStyle/>
    <a:p>
      <a:pPr>
        <a:defRPr sz="11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bar"/>
        <c:grouping val="stacked"/>
        <c:varyColors val="0"/>
        <c:ser>
          <c:idx val="0"/>
          <c:order val="0"/>
          <c:tx>
            <c:strRef>
              <c:f>Лист1!$B$1</c:f>
              <c:strCache>
                <c:ptCount val="1"/>
                <c:pt idx="0">
                  <c:v>Ряд 1</c:v>
                </c:pt>
              </c:strCache>
            </c:strRef>
          </c:tx>
          <c:invertIfNegative val="0"/>
          <c:dLbls>
            <c:txPr>
              <a:bodyPr/>
              <a:lstStyle/>
              <a:p>
                <a:pPr>
                  <a:defRPr b="1"/>
                </a:pPr>
                <a:endParaRPr lang="en-US"/>
              </a:p>
            </c:txPr>
            <c:showLegendKey val="0"/>
            <c:showVal val="1"/>
            <c:showCatName val="0"/>
            <c:showSerName val="0"/>
            <c:showPercent val="0"/>
            <c:showBubbleSize val="0"/>
            <c:showLeaderLines val="0"/>
          </c:dLbls>
          <c:cat>
            <c:strRef>
              <c:f>Лист1!$A$2:$A$24</c:f>
              <c:strCache>
                <c:ptCount val="23"/>
                <c:pt idx="0">
                  <c:v>აზერბაიჯანულიარხები</c:v>
                </c:pt>
                <c:pt idx="1">
                  <c:v>თურქულიარხები</c:v>
                </c:pt>
                <c:pt idx="2">
                  <c:v>სომხურიარხები</c:v>
                </c:pt>
                <c:pt idx="3">
                  <c:v>პალიტრა NEWS</c:v>
                </c:pt>
                <c:pt idx="4">
                  <c:v>რეგიონულიქართულიარხები</c:v>
                </c:pt>
                <c:pt idx="5">
                  <c:v>ტაბულა</c:v>
                </c:pt>
                <c:pt idx="6">
                  <c:v>მეორეარხი</c:v>
                </c:pt>
                <c:pt idx="7">
                  <c:v>ობიექტივი</c:v>
                </c:pt>
                <c:pt idx="8">
                  <c:v>იბერია TV</c:v>
                </c:pt>
                <c:pt idx="9">
                  <c:v>კავკასია</c:v>
                </c:pt>
                <c:pt idx="10">
                  <c:v>სხვაუცხოურიარხები</c:v>
                </c:pt>
                <c:pt idx="11">
                  <c:v>TV პირველი</c:v>
                </c:pt>
                <c:pt idx="12">
                  <c:v>მარაო</c:v>
                </c:pt>
                <c:pt idx="13">
                  <c:v>სხვა ქართული არხი</c:v>
                </c:pt>
                <c:pt idx="14">
                  <c:v>კომედიარხი</c:v>
                </c:pt>
                <c:pt idx="15">
                  <c:v>პირველიარხი</c:v>
                </c:pt>
                <c:pt idx="16">
                  <c:v>მაესტრო</c:v>
                </c:pt>
                <c:pt idx="17">
                  <c:v>GDS</c:v>
                </c:pt>
                <c:pt idx="18">
                  <c:v>TV 25</c:v>
                </c:pt>
                <c:pt idx="19">
                  <c:v>რუსულიარხები</c:v>
                </c:pt>
                <c:pt idx="20">
                  <c:v>რუსთავი - 2</c:v>
                </c:pt>
                <c:pt idx="21">
                  <c:v>იმედი</c:v>
                </c:pt>
                <c:pt idx="22">
                  <c:v>აჭარისტელევიზია</c:v>
                </c:pt>
              </c:strCache>
            </c:strRef>
          </c:cat>
          <c:val>
            <c:numRef>
              <c:f>Лист1!$B$2:$B$24</c:f>
              <c:numCache>
                <c:formatCode>###0.0%</c:formatCode>
                <c:ptCount val="23"/>
                <c:pt idx="0" formatCode="####.0%">
                  <c:v>3.4071550255536632E-3</c:v>
                </c:pt>
                <c:pt idx="1">
                  <c:v>1.1925042589437823E-2</c:v>
                </c:pt>
                <c:pt idx="2">
                  <c:v>1.5332197614991485E-2</c:v>
                </c:pt>
                <c:pt idx="3">
                  <c:v>3.9182282793867131E-2</c:v>
                </c:pt>
                <c:pt idx="4">
                  <c:v>4.5996592844974482E-2</c:v>
                </c:pt>
                <c:pt idx="5">
                  <c:v>4.940374787052814E-2</c:v>
                </c:pt>
                <c:pt idx="6">
                  <c:v>5.4514480408858645E-2</c:v>
                </c:pt>
                <c:pt idx="7">
                  <c:v>5.7921635434412297E-2</c:v>
                </c:pt>
                <c:pt idx="8">
                  <c:v>5.7921635434412297E-2</c:v>
                </c:pt>
                <c:pt idx="9">
                  <c:v>6.1328790459965928E-2</c:v>
                </c:pt>
                <c:pt idx="10">
                  <c:v>6.8143100511073251E-2</c:v>
                </c:pt>
                <c:pt idx="11">
                  <c:v>7.6660988074957415E-2</c:v>
                </c:pt>
                <c:pt idx="12">
                  <c:v>0.10221465076661002</c:v>
                </c:pt>
                <c:pt idx="13">
                  <c:v>0.16013628620102222</c:v>
                </c:pt>
                <c:pt idx="14">
                  <c:v>0.19761499148211251</c:v>
                </c:pt>
                <c:pt idx="15">
                  <c:v>0.22146507666098805</c:v>
                </c:pt>
                <c:pt idx="16">
                  <c:v>0.25042589437819418</c:v>
                </c:pt>
                <c:pt idx="17">
                  <c:v>0.25383304940374779</c:v>
                </c:pt>
                <c:pt idx="18">
                  <c:v>0.28109028960817717</c:v>
                </c:pt>
                <c:pt idx="19">
                  <c:v>0.31686541737649088</c:v>
                </c:pt>
                <c:pt idx="20">
                  <c:v>0.48040885860306642</c:v>
                </c:pt>
                <c:pt idx="21">
                  <c:v>0.52129471890971035</c:v>
                </c:pt>
                <c:pt idx="22">
                  <c:v>0.69846678023850051</c:v>
                </c:pt>
              </c:numCache>
            </c:numRef>
          </c:val>
        </c:ser>
        <c:dLbls>
          <c:showLegendKey val="0"/>
          <c:showVal val="0"/>
          <c:showCatName val="0"/>
          <c:showSerName val="0"/>
          <c:showPercent val="0"/>
          <c:showBubbleSize val="0"/>
        </c:dLbls>
        <c:gapWidth val="150"/>
        <c:shape val="box"/>
        <c:axId val="39425920"/>
        <c:axId val="39427456"/>
        <c:axId val="0"/>
      </c:bar3DChart>
      <c:catAx>
        <c:axId val="39425920"/>
        <c:scaling>
          <c:orientation val="minMax"/>
        </c:scaling>
        <c:delete val="0"/>
        <c:axPos val="l"/>
        <c:majorTickMark val="out"/>
        <c:minorTickMark val="none"/>
        <c:tickLblPos val="nextTo"/>
        <c:crossAx val="39427456"/>
        <c:crosses val="autoZero"/>
        <c:auto val="1"/>
        <c:lblAlgn val="ctr"/>
        <c:lblOffset val="100"/>
        <c:noMultiLvlLbl val="0"/>
      </c:catAx>
      <c:valAx>
        <c:axId val="39427456"/>
        <c:scaling>
          <c:orientation val="minMax"/>
        </c:scaling>
        <c:delete val="1"/>
        <c:axPos val="b"/>
        <c:majorGridlines/>
        <c:numFmt formatCode="####.0%" sourceLinked="1"/>
        <c:majorTickMark val="out"/>
        <c:minorTickMark val="none"/>
        <c:tickLblPos val="none"/>
        <c:crossAx val="39425920"/>
        <c:crosses val="autoZero"/>
        <c:crossBetween val="between"/>
      </c:valAx>
    </c:plotArea>
    <c:plotVisOnly val="1"/>
    <c:dispBlanksAs val="gap"/>
    <c:showDLblsOverMax val="0"/>
  </c:chart>
  <c:txPr>
    <a:bodyPr/>
    <a:lstStyle/>
    <a:p>
      <a:pPr>
        <a:defRPr sz="1100"/>
      </a:pPr>
      <a:endParaRPr lang="en-US"/>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0"/>
      <c:rAngAx val="0"/>
      <c:perspective val="30"/>
    </c:view3D>
    <c:floor>
      <c:thickness val="0"/>
    </c:floor>
    <c:sideWall>
      <c:thickness val="0"/>
    </c:sideWall>
    <c:backWall>
      <c:thickness val="0"/>
    </c:backWall>
    <c:plotArea>
      <c:layout/>
      <c:pie3DChart>
        <c:varyColors val="1"/>
        <c:ser>
          <c:idx val="0"/>
          <c:order val="0"/>
          <c:tx>
            <c:strRef>
              <c:f>Лист1!$B$1</c:f>
              <c:strCache>
                <c:ptCount val="1"/>
                <c:pt idx="0">
                  <c:v>Столбец2</c:v>
                </c:pt>
              </c:strCache>
            </c:strRef>
          </c:tx>
          <c:spPr>
            <a:ln w="28575">
              <a:noFill/>
            </a:ln>
          </c:spPr>
          <c:explosion val="25"/>
          <c:cat>
            <c:strRef>
              <c:f>Лист1!$A$2:$A$3</c:f>
              <c:strCache>
                <c:ptCount val="2"/>
                <c:pt idx="0">
                  <c:v>დიახ</c:v>
                </c:pt>
                <c:pt idx="1">
                  <c:v>არა</c:v>
                </c:pt>
              </c:strCache>
            </c:strRef>
          </c:cat>
          <c:val>
            <c:numRef>
              <c:f>Лист1!$B$2:$B$3</c:f>
              <c:numCache>
                <c:formatCode>0.0%</c:formatCode>
                <c:ptCount val="2"/>
                <c:pt idx="0">
                  <c:v>0.128</c:v>
                </c:pt>
                <c:pt idx="1">
                  <c:v>0.87200000000000022</c:v>
                </c:pt>
              </c:numCache>
            </c:numRef>
          </c:val>
        </c:ser>
        <c:dLbls>
          <c:showLegendKey val="0"/>
          <c:showVal val="0"/>
          <c:showCatName val="0"/>
          <c:showSerName val="0"/>
          <c:showPercent val="1"/>
          <c:showBubbleSize val="0"/>
          <c:showLeaderLines val="0"/>
        </c:dLbls>
      </c:pie3DChart>
    </c:plotArea>
    <c:legend>
      <c:legendPos val="t"/>
      <c:overlay val="0"/>
      <c:txPr>
        <a:bodyPr/>
        <a:lstStyle/>
        <a:p>
          <a:pPr>
            <a:defRPr lang="ru-RU"/>
          </a:pPr>
          <a:endParaRPr lang="en-US"/>
        </a:p>
      </c:txPr>
    </c:legend>
    <c:plotVisOnly val="1"/>
    <c:dispBlanksAs val="zero"/>
    <c:showDLblsOverMax val="0"/>
  </c:chart>
  <c:txPr>
    <a:bodyPr/>
    <a:lstStyle/>
    <a:p>
      <a:pPr>
        <a:defRPr sz="1800"/>
      </a:pPr>
      <a:endParaRPr lang="en-US"/>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1"/>
    <c:view3D>
      <c:rotX val="15"/>
      <c:rotY val="20"/>
      <c:rAngAx val="1"/>
    </c:view3D>
    <c:floor>
      <c:thickness val="0"/>
    </c:floor>
    <c:sideWall>
      <c:thickness val="0"/>
    </c:sideWall>
    <c:backWall>
      <c:thickness val="0"/>
    </c:backWall>
    <c:plotArea>
      <c:layout/>
      <c:bar3DChart>
        <c:barDir val="bar"/>
        <c:grouping val="stacked"/>
        <c:varyColors val="0"/>
        <c:ser>
          <c:idx val="0"/>
          <c:order val="0"/>
          <c:tx>
            <c:strRef>
              <c:f>Лист1!$B$1</c:f>
              <c:strCache>
                <c:ptCount val="1"/>
                <c:pt idx="0">
                  <c:v>Ряд 1</c:v>
                </c:pt>
              </c:strCache>
            </c:strRef>
          </c:tx>
          <c:invertIfNegative val="0"/>
          <c:dLbls>
            <c:dLbl>
              <c:idx val="0"/>
              <c:layout>
                <c:manualLayout>
                  <c:x val="3.7281313819693185E-2"/>
                  <c:y val="-2.3833688148764292E-3"/>
                </c:manualLayout>
              </c:layout>
              <c:showLegendKey val="0"/>
              <c:showVal val="1"/>
              <c:showCatName val="0"/>
              <c:showSerName val="0"/>
              <c:showPercent val="0"/>
              <c:showBubbleSize val="0"/>
            </c:dLbl>
            <c:dLbl>
              <c:idx val="1"/>
              <c:layout>
                <c:manualLayout>
                  <c:x val="4.4450797246557164E-2"/>
                  <c:y val="-7.1501064446293748E-3"/>
                </c:manualLayout>
              </c:layout>
              <c:showLegendKey val="0"/>
              <c:showVal val="1"/>
              <c:showCatName val="0"/>
              <c:showSerName val="0"/>
              <c:showPercent val="0"/>
              <c:showBubbleSize val="0"/>
            </c:dLbl>
            <c:dLbl>
              <c:idx val="2"/>
              <c:layout>
                <c:manualLayout>
                  <c:x val="4.1583003875811493E-2"/>
                  <c:y val="-1.8766683581704191E-7"/>
                </c:manualLayout>
              </c:layout>
              <c:showLegendKey val="0"/>
              <c:showVal val="1"/>
              <c:showCatName val="0"/>
              <c:showSerName val="0"/>
              <c:showPercent val="0"/>
              <c:showBubbleSize val="0"/>
            </c:dLbl>
            <c:dLbl>
              <c:idx val="3"/>
              <c:layout>
                <c:manualLayout>
                  <c:x val="5.3054177358793919E-2"/>
                  <c:y val="-2.3833688148764292E-3"/>
                </c:manualLayout>
              </c:layout>
              <c:showLegendKey val="0"/>
              <c:showVal val="1"/>
              <c:showCatName val="0"/>
              <c:showSerName val="0"/>
              <c:showPercent val="0"/>
              <c:showBubbleSize val="0"/>
            </c:dLbl>
            <c:txPr>
              <a:bodyPr/>
              <a:lstStyle/>
              <a:p>
                <a:pPr>
                  <a:defRPr b="1"/>
                </a:pPr>
                <a:endParaRPr lang="en-US"/>
              </a:p>
            </c:txPr>
            <c:showLegendKey val="0"/>
            <c:showVal val="1"/>
            <c:showCatName val="0"/>
            <c:showSerName val="0"/>
            <c:showPercent val="0"/>
            <c:showBubbleSize val="0"/>
            <c:showLeaderLines val="0"/>
          </c:dLbls>
          <c:cat>
            <c:strRef>
              <c:f>Лист1!$A$2:$A$7</c:f>
              <c:strCache>
                <c:ptCount val="6"/>
                <c:pt idx="0">
                  <c:v>სამარშუტო ტაქსში</c:v>
                </c:pt>
                <c:pt idx="1">
                  <c:v>ზღვაზე</c:v>
                </c:pt>
                <c:pt idx="2">
                  <c:v>ქუჩაში</c:v>
                </c:pt>
                <c:pt idx="3">
                  <c:v>სამსახურში</c:v>
                </c:pt>
                <c:pt idx="4">
                  <c:v>სახლში</c:v>
                </c:pt>
                <c:pt idx="5">
                  <c:v>მანქანაში</c:v>
                </c:pt>
              </c:strCache>
            </c:strRef>
          </c:cat>
          <c:val>
            <c:numRef>
              <c:f>Лист1!$B$2:$B$7</c:f>
              <c:numCache>
                <c:formatCode>###0.0%</c:formatCode>
                <c:ptCount val="6"/>
                <c:pt idx="0">
                  <c:v>1.2820512820512825E-2</c:v>
                </c:pt>
                <c:pt idx="1">
                  <c:v>2.5641025641025654E-2</c:v>
                </c:pt>
                <c:pt idx="2">
                  <c:v>6.4102564102564111E-2</c:v>
                </c:pt>
                <c:pt idx="3">
                  <c:v>7.6923076923076927E-2</c:v>
                </c:pt>
                <c:pt idx="4">
                  <c:v>0.30769230769230782</c:v>
                </c:pt>
                <c:pt idx="5">
                  <c:v>0.66666666666666674</c:v>
                </c:pt>
              </c:numCache>
            </c:numRef>
          </c:val>
        </c:ser>
        <c:dLbls>
          <c:showLegendKey val="0"/>
          <c:showVal val="1"/>
          <c:showCatName val="0"/>
          <c:showSerName val="0"/>
          <c:showPercent val="0"/>
          <c:showBubbleSize val="0"/>
        </c:dLbls>
        <c:gapWidth val="95"/>
        <c:gapDepth val="95"/>
        <c:shape val="box"/>
        <c:axId val="134239360"/>
        <c:axId val="134240896"/>
        <c:axId val="0"/>
      </c:bar3DChart>
      <c:catAx>
        <c:axId val="134239360"/>
        <c:scaling>
          <c:orientation val="minMax"/>
        </c:scaling>
        <c:delete val="0"/>
        <c:axPos val="l"/>
        <c:majorTickMark val="none"/>
        <c:minorTickMark val="none"/>
        <c:tickLblPos val="nextTo"/>
        <c:crossAx val="134240896"/>
        <c:crosses val="autoZero"/>
        <c:auto val="1"/>
        <c:lblAlgn val="ctr"/>
        <c:lblOffset val="100"/>
        <c:noMultiLvlLbl val="0"/>
      </c:catAx>
      <c:valAx>
        <c:axId val="134240896"/>
        <c:scaling>
          <c:orientation val="minMax"/>
        </c:scaling>
        <c:delete val="1"/>
        <c:axPos val="b"/>
        <c:numFmt formatCode="###0.0%" sourceLinked="1"/>
        <c:majorTickMark val="out"/>
        <c:minorTickMark val="none"/>
        <c:tickLblPos val="none"/>
        <c:crossAx val="134239360"/>
        <c:crosses val="autoZero"/>
        <c:crossBetween val="between"/>
      </c:valAx>
    </c:plotArea>
    <c:plotVisOnly val="1"/>
    <c:dispBlanksAs val="gap"/>
    <c:showDLblsOverMax val="0"/>
  </c:chart>
  <c:txPr>
    <a:bodyPr/>
    <a:lstStyle/>
    <a:p>
      <a:pPr>
        <a:defRPr sz="1600"/>
      </a:pPr>
      <a:endParaRPr lang="en-US"/>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perspective val="30"/>
    </c:view3D>
    <c:floor>
      <c:thickness val="0"/>
    </c:floor>
    <c:sideWall>
      <c:thickness val="0"/>
    </c:sideWall>
    <c:backWall>
      <c:thickness val="0"/>
    </c:backWall>
    <c:plotArea>
      <c:layout/>
      <c:pie3DChart>
        <c:varyColors val="1"/>
        <c:ser>
          <c:idx val="0"/>
          <c:order val="0"/>
          <c:tx>
            <c:strRef>
              <c:f>Лист1!$B$1</c:f>
              <c:strCache>
                <c:ptCount val="1"/>
                <c:pt idx="0">
                  <c:v>Продажи</c:v>
                </c:pt>
              </c:strCache>
            </c:strRef>
          </c:tx>
          <c:explosion val="25"/>
          <c:dLbls>
            <c:txPr>
              <a:bodyPr/>
              <a:lstStyle/>
              <a:p>
                <a:pPr>
                  <a:defRPr b="1"/>
                </a:pPr>
                <a:endParaRPr lang="en-US"/>
              </a:p>
            </c:txPr>
            <c:showLegendKey val="0"/>
            <c:showVal val="0"/>
            <c:showCatName val="0"/>
            <c:showSerName val="0"/>
            <c:showPercent val="1"/>
            <c:showBubbleSize val="0"/>
            <c:showLeaderLines val="1"/>
          </c:dLbls>
          <c:cat>
            <c:strRef>
              <c:f>Лист1!$A$2:$A$4</c:f>
              <c:strCache>
                <c:ptCount val="3"/>
                <c:pt idx="0">
                  <c:v>დიახ</c:v>
                </c:pt>
                <c:pt idx="1">
                  <c:v>არა</c:v>
                </c:pt>
                <c:pt idx="2">
                  <c:v>არ ვიცი</c:v>
                </c:pt>
              </c:strCache>
            </c:strRef>
          </c:cat>
          <c:val>
            <c:numRef>
              <c:f>Лист1!$B$2:$B$4</c:f>
              <c:numCache>
                <c:formatCode>###0.0</c:formatCode>
                <c:ptCount val="3"/>
                <c:pt idx="0">
                  <c:v>72.368421052631518</c:v>
                </c:pt>
                <c:pt idx="1">
                  <c:v>22.368421052631579</c:v>
                </c:pt>
                <c:pt idx="2">
                  <c:v>5.2631578947368425</c:v>
                </c:pt>
              </c:numCache>
            </c:numRef>
          </c:val>
        </c:ser>
        <c:dLbls>
          <c:showLegendKey val="0"/>
          <c:showVal val="0"/>
          <c:showCatName val="0"/>
          <c:showSerName val="0"/>
          <c:showPercent val="1"/>
          <c:showBubbleSize val="0"/>
          <c:showLeaderLines val="1"/>
        </c:dLbls>
      </c:pie3DChart>
    </c:plotArea>
    <c:legend>
      <c:legendPos val="t"/>
      <c:overlay val="0"/>
    </c:legend>
    <c:plotVisOnly val="1"/>
    <c:dispBlanksAs val="gap"/>
    <c:showDLblsOverMax val="0"/>
  </c:chart>
  <c:txPr>
    <a:bodyPr/>
    <a:lstStyle/>
    <a:p>
      <a:pPr>
        <a:defRPr sz="1800"/>
      </a:pPr>
      <a:endParaRPr lang="en-US"/>
    </a:p>
  </c:tx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1"/>
    <c:view3D>
      <c:rotX val="15"/>
      <c:rotY val="20"/>
      <c:rAngAx val="1"/>
    </c:view3D>
    <c:floor>
      <c:thickness val="0"/>
    </c:floor>
    <c:sideWall>
      <c:thickness val="0"/>
    </c:sideWall>
    <c:backWall>
      <c:thickness val="0"/>
    </c:backWall>
    <c:plotArea>
      <c:layout/>
      <c:bar3DChart>
        <c:barDir val="bar"/>
        <c:grouping val="stacked"/>
        <c:varyColors val="0"/>
        <c:ser>
          <c:idx val="0"/>
          <c:order val="0"/>
          <c:tx>
            <c:strRef>
              <c:f>Лист1!$B$1</c:f>
              <c:strCache>
                <c:ptCount val="1"/>
                <c:pt idx="0">
                  <c:v>Ряд 1</c:v>
                </c:pt>
              </c:strCache>
            </c:strRef>
          </c:tx>
          <c:invertIfNegative val="0"/>
          <c:dLbls>
            <c:dLbl>
              <c:idx val="0"/>
              <c:layout>
                <c:manualLayout>
                  <c:x val="3.7281313819693185E-2"/>
                  <c:y val="-2.3833688148764292E-3"/>
                </c:manualLayout>
              </c:layout>
              <c:showLegendKey val="0"/>
              <c:showVal val="1"/>
              <c:showCatName val="0"/>
              <c:showSerName val="0"/>
              <c:showPercent val="0"/>
              <c:showBubbleSize val="0"/>
            </c:dLbl>
            <c:dLbl>
              <c:idx val="1"/>
              <c:layout>
                <c:manualLayout>
                  <c:x val="4.4450797246557164E-2"/>
                  <c:y val="-7.1501064446293748E-3"/>
                </c:manualLayout>
              </c:layout>
              <c:showLegendKey val="0"/>
              <c:showVal val="1"/>
              <c:showCatName val="0"/>
              <c:showSerName val="0"/>
              <c:showPercent val="0"/>
              <c:showBubbleSize val="0"/>
            </c:dLbl>
            <c:dLbl>
              <c:idx val="2"/>
              <c:layout>
                <c:manualLayout>
                  <c:x val="4.1583003875811493E-2"/>
                  <c:y val="-1.8766683581704191E-7"/>
                </c:manualLayout>
              </c:layout>
              <c:showLegendKey val="0"/>
              <c:showVal val="1"/>
              <c:showCatName val="0"/>
              <c:showSerName val="0"/>
              <c:showPercent val="0"/>
              <c:showBubbleSize val="0"/>
            </c:dLbl>
            <c:dLbl>
              <c:idx val="3"/>
              <c:layout>
                <c:manualLayout>
                  <c:x val="5.3054177358793919E-2"/>
                  <c:y val="-2.3833688148764292E-3"/>
                </c:manualLayout>
              </c:layout>
              <c:showLegendKey val="0"/>
              <c:showVal val="1"/>
              <c:showCatName val="0"/>
              <c:showSerName val="0"/>
              <c:showPercent val="0"/>
              <c:showBubbleSize val="0"/>
            </c:dLbl>
            <c:showLegendKey val="0"/>
            <c:showVal val="1"/>
            <c:showCatName val="0"/>
            <c:showSerName val="0"/>
            <c:showPercent val="0"/>
            <c:showBubbleSize val="0"/>
            <c:showLeaderLines val="0"/>
          </c:dLbls>
          <c:cat>
            <c:strRef>
              <c:f>Лист1!$A$2:$A$7</c:f>
              <c:strCache>
                <c:ptCount val="6"/>
                <c:pt idx="0">
                  <c:v>მონაწილეობა მივიღო ინტერაქტიულ გადაცემებში</c:v>
                </c:pt>
                <c:pt idx="1">
                  <c:v>მოვუსმინო სპორტულ სიახლეებს</c:v>
                </c:pt>
                <c:pt idx="2">
                  <c:v>საზოგადოებრივ-პოლიტიკური გადაცემები</c:v>
                </c:pt>
                <c:pt idx="3">
                  <c:v>მქონდეს სასიამოვნო ფონი ჩემი საქმის კეთებისას</c:v>
                </c:pt>
                <c:pt idx="4">
                  <c:v>მოვუსმინო სასურველ მუსიკას</c:v>
                </c:pt>
                <c:pt idx="5">
                  <c:v>ინფორმაციის მიღების მიზნით</c:v>
                </c:pt>
              </c:strCache>
            </c:strRef>
          </c:cat>
          <c:val>
            <c:numRef>
              <c:f>Лист1!$B$2:$B$7</c:f>
              <c:numCache>
                <c:formatCode>###0.0</c:formatCode>
                <c:ptCount val="6"/>
                <c:pt idx="0">
                  <c:v>1.3333333333333333</c:v>
                </c:pt>
                <c:pt idx="1">
                  <c:v>1.7</c:v>
                </c:pt>
                <c:pt idx="2">
                  <c:v>2.7</c:v>
                </c:pt>
                <c:pt idx="3">
                  <c:v>4</c:v>
                </c:pt>
                <c:pt idx="4">
                  <c:v>40</c:v>
                </c:pt>
                <c:pt idx="5">
                  <c:v>50.666666666666636</c:v>
                </c:pt>
              </c:numCache>
            </c:numRef>
          </c:val>
        </c:ser>
        <c:dLbls>
          <c:showLegendKey val="0"/>
          <c:showVal val="1"/>
          <c:showCatName val="0"/>
          <c:showSerName val="0"/>
          <c:showPercent val="0"/>
          <c:showBubbleSize val="0"/>
        </c:dLbls>
        <c:gapWidth val="95"/>
        <c:gapDepth val="95"/>
        <c:shape val="box"/>
        <c:axId val="134470272"/>
        <c:axId val="134476160"/>
        <c:axId val="0"/>
      </c:bar3DChart>
      <c:catAx>
        <c:axId val="134470272"/>
        <c:scaling>
          <c:orientation val="minMax"/>
        </c:scaling>
        <c:delete val="0"/>
        <c:axPos val="l"/>
        <c:majorTickMark val="none"/>
        <c:minorTickMark val="none"/>
        <c:tickLblPos val="nextTo"/>
        <c:crossAx val="134476160"/>
        <c:crosses val="autoZero"/>
        <c:auto val="1"/>
        <c:lblAlgn val="ctr"/>
        <c:lblOffset val="100"/>
        <c:noMultiLvlLbl val="0"/>
      </c:catAx>
      <c:valAx>
        <c:axId val="134476160"/>
        <c:scaling>
          <c:orientation val="minMax"/>
        </c:scaling>
        <c:delete val="1"/>
        <c:axPos val="b"/>
        <c:numFmt formatCode="###0.0" sourceLinked="1"/>
        <c:majorTickMark val="out"/>
        <c:minorTickMark val="none"/>
        <c:tickLblPos val="none"/>
        <c:crossAx val="134470272"/>
        <c:crosses val="autoZero"/>
        <c:crossBetween val="between"/>
      </c:valAx>
    </c:plotArea>
    <c:plotVisOnly val="1"/>
    <c:dispBlanksAs val="gap"/>
    <c:showDLblsOverMax val="0"/>
  </c:chart>
  <c:txPr>
    <a:bodyPr/>
    <a:lstStyle/>
    <a:p>
      <a:pPr>
        <a:defRPr sz="1600"/>
      </a:pPr>
      <a:endParaRPr lang="en-US"/>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bar"/>
        <c:grouping val="percentStacked"/>
        <c:varyColors val="0"/>
        <c:ser>
          <c:idx val="0"/>
          <c:order val="0"/>
          <c:tx>
            <c:strRef>
              <c:f>Лист1!$B$1</c:f>
              <c:strCache>
                <c:ptCount val="1"/>
                <c:pt idx="0">
                  <c:v>I მნიშვნელობა</c:v>
                </c:pt>
              </c:strCache>
            </c:strRef>
          </c:tx>
          <c:invertIfNegative val="0"/>
          <c:dLbls>
            <c:dLbl>
              <c:idx val="4"/>
              <c:layout/>
              <c:tx>
                <c:rich>
                  <a:bodyPr/>
                  <a:lstStyle/>
                  <a:p>
                    <a:r>
                      <a:rPr lang="en-US" smtClean="0"/>
                      <a:t>0,4</a:t>
                    </a:r>
                    <a:endParaRPr lang="en-US"/>
                  </a:p>
                </c:rich>
              </c:tx>
              <c:showLegendKey val="0"/>
              <c:showVal val="1"/>
              <c:showCatName val="0"/>
              <c:showSerName val="0"/>
              <c:showPercent val="0"/>
              <c:showBubbleSize val="0"/>
            </c:dLbl>
            <c:dLbl>
              <c:idx val="5"/>
              <c:layout/>
              <c:tx>
                <c:rich>
                  <a:bodyPr/>
                  <a:lstStyle/>
                  <a:p>
                    <a:r>
                      <a:rPr lang="en-US" smtClean="0"/>
                      <a:t>0,2</a:t>
                    </a:r>
                    <a:endParaRPr lang="en-US"/>
                  </a:p>
                </c:rich>
              </c:tx>
              <c:showLegendKey val="0"/>
              <c:showVal val="1"/>
              <c:showCatName val="0"/>
              <c:showSerName val="0"/>
              <c:showPercent val="0"/>
              <c:showBubbleSize val="0"/>
            </c:dLbl>
            <c:txPr>
              <a:bodyPr/>
              <a:lstStyle/>
              <a:p>
                <a:pPr>
                  <a:defRPr b="1"/>
                </a:pPr>
                <a:endParaRPr lang="en-US"/>
              </a:p>
            </c:txPr>
            <c:showLegendKey val="0"/>
            <c:showVal val="1"/>
            <c:showCatName val="0"/>
            <c:showSerName val="0"/>
            <c:showPercent val="0"/>
            <c:showBubbleSize val="0"/>
            <c:showLeaderLines val="0"/>
          </c:dLbls>
          <c:cat>
            <c:strRef>
              <c:f>Лист1!$A$2:$A$12</c:f>
              <c:strCache>
                <c:ptCount val="11"/>
                <c:pt idx="0">
                  <c:v>არ ვიცი</c:v>
                </c:pt>
                <c:pt idx="1">
                  <c:v>საინფორმაციო</c:v>
                </c:pt>
                <c:pt idx="2">
                  <c:v>საინფორმაციო ანალიტიკური</c:v>
                </c:pt>
                <c:pt idx="3">
                  <c:v>სპორტული</c:v>
                </c:pt>
                <c:pt idx="4">
                  <c:v>შემეცნებითი</c:v>
                </c:pt>
                <c:pt idx="5">
                  <c:v>იუმორისტულ–გასართობი</c:v>
                </c:pt>
                <c:pt idx="6">
                  <c:v>თოქ–შოუ სტუმართან</c:v>
                </c:pt>
                <c:pt idx="7">
                  <c:v>მუსიკალური გადაცემა</c:v>
                </c:pt>
                <c:pt idx="8">
                  <c:v>მუსიკა</c:v>
                </c:pt>
                <c:pt idx="9">
                  <c:v>შემეცნებითი</c:v>
                </c:pt>
                <c:pt idx="10">
                  <c:v>იუმორისტულ–გასართობი</c:v>
                </c:pt>
              </c:strCache>
            </c:strRef>
          </c:cat>
          <c:val>
            <c:numRef>
              <c:f>Лист1!$B$2:$B$12</c:f>
              <c:numCache>
                <c:formatCode>###0.0</c:formatCode>
                <c:ptCount val="11"/>
                <c:pt idx="0">
                  <c:v>1.3333333333333333</c:v>
                </c:pt>
                <c:pt idx="1">
                  <c:v>54.666666666666636</c:v>
                </c:pt>
                <c:pt idx="2">
                  <c:v>2.6666666666666665</c:v>
                </c:pt>
                <c:pt idx="3">
                  <c:v>2.6666666666666665</c:v>
                </c:pt>
                <c:pt idx="5">
                  <c:v>4</c:v>
                </c:pt>
                <c:pt idx="7">
                  <c:v>22.666666666666668</c:v>
                </c:pt>
                <c:pt idx="8">
                  <c:v>12</c:v>
                </c:pt>
              </c:numCache>
            </c:numRef>
          </c:val>
        </c:ser>
        <c:ser>
          <c:idx val="1"/>
          <c:order val="1"/>
          <c:tx>
            <c:strRef>
              <c:f>Лист1!$C$1</c:f>
              <c:strCache>
                <c:ptCount val="1"/>
                <c:pt idx="0">
                  <c:v>II მნიშვნელობა</c:v>
                </c:pt>
              </c:strCache>
            </c:strRef>
          </c:tx>
          <c:invertIfNegative val="0"/>
          <c:dLbls>
            <c:dLbl>
              <c:idx val="8"/>
              <c:layout/>
              <c:tx>
                <c:rich>
                  <a:bodyPr/>
                  <a:lstStyle/>
                  <a:p>
                    <a:r>
                      <a:rPr lang="en-US" smtClean="0"/>
                      <a:t>0,1</a:t>
                    </a:r>
                    <a:endParaRPr lang="en-US"/>
                  </a:p>
                </c:rich>
              </c:tx>
              <c:showLegendKey val="0"/>
              <c:showVal val="1"/>
              <c:showCatName val="0"/>
              <c:showSerName val="0"/>
              <c:showPercent val="0"/>
              <c:showBubbleSize val="0"/>
            </c:dLbl>
            <c:txPr>
              <a:bodyPr/>
              <a:lstStyle/>
              <a:p>
                <a:pPr>
                  <a:defRPr b="1"/>
                </a:pPr>
                <a:endParaRPr lang="en-US"/>
              </a:p>
            </c:txPr>
            <c:showLegendKey val="0"/>
            <c:showVal val="1"/>
            <c:showCatName val="0"/>
            <c:showSerName val="0"/>
            <c:showPercent val="0"/>
            <c:showBubbleSize val="0"/>
            <c:showLeaderLines val="0"/>
          </c:dLbls>
          <c:cat>
            <c:strRef>
              <c:f>Лист1!$A$2:$A$12</c:f>
              <c:strCache>
                <c:ptCount val="11"/>
                <c:pt idx="0">
                  <c:v>არ ვიცი</c:v>
                </c:pt>
                <c:pt idx="1">
                  <c:v>საინფორმაციო</c:v>
                </c:pt>
                <c:pt idx="2">
                  <c:v>საინფორმაციო ანალიტიკური</c:v>
                </c:pt>
                <c:pt idx="3">
                  <c:v>სპორტული</c:v>
                </c:pt>
                <c:pt idx="4">
                  <c:v>შემეცნებითი</c:v>
                </c:pt>
                <c:pt idx="5">
                  <c:v>იუმორისტულ–გასართობი</c:v>
                </c:pt>
                <c:pt idx="6">
                  <c:v>თოქ–შოუ სტუმართან</c:v>
                </c:pt>
                <c:pt idx="7">
                  <c:v>მუსიკალური გადაცემა</c:v>
                </c:pt>
                <c:pt idx="8">
                  <c:v>მუსიკა</c:v>
                </c:pt>
                <c:pt idx="9">
                  <c:v>შემეცნებითი</c:v>
                </c:pt>
                <c:pt idx="10">
                  <c:v>იუმორისტულ–გასართობი</c:v>
                </c:pt>
              </c:strCache>
            </c:strRef>
          </c:cat>
          <c:val>
            <c:numRef>
              <c:f>Лист1!$C$2:$C$12</c:f>
              <c:numCache>
                <c:formatCode>###0.0</c:formatCode>
                <c:ptCount val="11"/>
                <c:pt idx="0">
                  <c:v>2.6666666666666665</c:v>
                </c:pt>
                <c:pt idx="1">
                  <c:v>22.666666666666668</c:v>
                </c:pt>
                <c:pt idx="2">
                  <c:v>14.666666666666671</c:v>
                </c:pt>
                <c:pt idx="3">
                  <c:v>2.6666666666666665</c:v>
                </c:pt>
                <c:pt idx="4">
                  <c:v>2.6666666666666665</c:v>
                </c:pt>
                <c:pt idx="5">
                  <c:v>2.6666666666666665</c:v>
                </c:pt>
                <c:pt idx="6">
                  <c:v>1.3333333333333333</c:v>
                </c:pt>
                <c:pt idx="7">
                  <c:v>28</c:v>
                </c:pt>
                <c:pt idx="8">
                  <c:v>22.666666666666668</c:v>
                </c:pt>
                <c:pt idx="9">
                  <c:v>1.8998616545162332</c:v>
                </c:pt>
                <c:pt idx="10">
                  <c:v>5.6457035203665082</c:v>
                </c:pt>
              </c:numCache>
            </c:numRef>
          </c:val>
        </c:ser>
        <c:dLbls>
          <c:showLegendKey val="0"/>
          <c:showVal val="1"/>
          <c:showCatName val="0"/>
          <c:showSerName val="0"/>
          <c:showPercent val="0"/>
          <c:showBubbleSize val="0"/>
        </c:dLbls>
        <c:gapWidth val="95"/>
        <c:gapDepth val="95"/>
        <c:shape val="box"/>
        <c:axId val="134519040"/>
        <c:axId val="134529024"/>
        <c:axId val="0"/>
      </c:bar3DChart>
      <c:catAx>
        <c:axId val="134519040"/>
        <c:scaling>
          <c:orientation val="minMax"/>
        </c:scaling>
        <c:delete val="0"/>
        <c:axPos val="l"/>
        <c:majorTickMark val="none"/>
        <c:minorTickMark val="none"/>
        <c:tickLblPos val="nextTo"/>
        <c:crossAx val="134529024"/>
        <c:crosses val="autoZero"/>
        <c:auto val="1"/>
        <c:lblAlgn val="ctr"/>
        <c:lblOffset val="100"/>
        <c:noMultiLvlLbl val="0"/>
      </c:catAx>
      <c:valAx>
        <c:axId val="134529024"/>
        <c:scaling>
          <c:orientation val="minMax"/>
        </c:scaling>
        <c:delete val="1"/>
        <c:axPos val="b"/>
        <c:numFmt formatCode="0%" sourceLinked="1"/>
        <c:majorTickMark val="out"/>
        <c:minorTickMark val="none"/>
        <c:tickLblPos val="none"/>
        <c:crossAx val="134519040"/>
        <c:crosses val="autoZero"/>
        <c:crossBetween val="between"/>
      </c:valAx>
    </c:plotArea>
    <c:legend>
      <c:legendPos val="t"/>
      <c:layout/>
      <c:overlay val="0"/>
    </c:legend>
    <c:plotVisOnly val="1"/>
    <c:dispBlanksAs val="gap"/>
    <c:showDLblsOverMax val="0"/>
  </c:chart>
  <c:txPr>
    <a:bodyPr/>
    <a:lstStyle/>
    <a:p>
      <a:pPr>
        <a:defRPr sz="1200"/>
      </a:pPr>
      <a:endParaRPr lang="en-US"/>
    </a:p>
  </c:txPr>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perspective val="30"/>
    </c:view3D>
    <c:floor>
      <c:thickness val="0"/>
    </c:floor>
    <c:sideWall>
      <c:thickness val="0"/>
    </c:sideWall>
    <c:backWall>
      <c:thickness val="0"/>
    </c:backWall>
    <c:plotArea>
      <c:layout/>
      <c:pie3DChart>
        <c:varyColors val="1"/>
        <c:ser>
          <c:idx val="0"/>
          <c:order val="0"/>
          <c:tx>
            <c:strRef>
              <c:f>Лист1!$B$1</c:f>
              <c:strCache>
                <c:ptCount val="1"/>
                <c:pt idx="0">
                  <c:v>Продажи</c:v>
                </c:pt>
              </c:strCache>
            </c:strRef>
          </c:tx>
          <c:explosion val="25"/>
          <c:dLbls>
            <c:txPr>
              <a:bodyPr/>
              <a:lstStyle/>
              <a:p>
                <a:pPr>
                  <a:defRPr b="1"/>
                </a:pPr>
                <a:endParaRPr lang="en-US"/>
              </a:p>
            </c:txPr>
            <c:showLegendKey val="0"/>
            <c:showVal val="0"/>
            <c:showCatName val="0"/>
            <c:showSerName val="0"/>
            <c:showPercent val="1"/>
            <c:showBubbleSize val="0"/>
            <c:showLeaderLines val="1"/>
          </c:dLbls>
          <c:cat>
            <c:strRef>
              <c:f>Лист1!$A$2:$A$3</c:f>
              <c:strCache>
                <c:ptCount val="2"/>
                <c:pt idx="0">
                  <c:v>დიახ</c:v>
                </c:pt>
                <c:pt idx="1">
                  <c:v>არა</c:v>
                </c:pt>
              </c:strCache>
            </c:strRef>
          </c:cat>
          <c:val>
            <c:numRef>
              <c:f>Лист1!$B$2:$B$3</c:f>
              <c:numCache>
                <c:formatCode>###0.0</c:formatCode>
                <c:ptCount val="2"/>
                <c:pt idx="0">
                  <c:v>70.3333333333333</c:v>
                </c:pt>
                <c:pt idx="1">
                  <c:v>29.666666666666668</c:v>
                </c:pt>
              </c:numCache>
            </c:numRef>
          </c:val>
        </c:ser>
        <c:dLbls>
          <c:showLegendKey val="0"/>
          <c:showVal val="0"/>
          <c:showCatName val="0"/>
          <c:showSerName val="0"/>
          <c:showPercent val="1"/>
          <c:showBubbleSize val="0"/>
          <c:showLeaderLines val="1"/>
        </c:dLbls>
      </c:pie3DChart>
    </c:plotArea>
    <c:legend>
      <c:legendPos val="t"/>
      <c:layout/>
      <c:overlay val="0"/>
    </c:legend>
    <c:plotVisOnly val="1"/>
    <c:dispBlanksAs val="gap"/>
    <c:showDLblsOverMax val="0"/>
  </c:chart>
  <c:txPr>
    <a:bodyPr/>
    <a:lstStyle/>
    <a:p>
      <a:pPr>
        <a:defRPr sz="1800"/>
      </a:pPr>
      <a:endParaRPr lang="en-US"/>
    </a:p>
  </c:txPr>
  <c:externalData r:id="rId1">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1"/>
    <c:view3D>
      <c:rotX val="15"/>
      <c:rotY val="20"/>
      <c:rAngAx val="1"/>
    </c:view3D>
    <c:floor>
      <c:thickness val="0"/>
    </c:floor>
    <c:sideWall>
      <c:thickness val="0"/>
    </c:sideWall>
    <c:backWall>
      <c:thickness val="0"/>
    </c:backWall>
    <c:plotArea>
      <c:layout/>
      <c:bar3DChart>
        <c:barDir val="bar"/>
        <c:grouping val="stacked"/>
        <c:varyColors val="0"/>
        <c:ser>
          <c:idx val="0"/>
          <c:order val="0"/>
          <c:tx>
            <c:strRef>
              <c:f>Лист1!$B$1</c:f>
              <c:strCache>
                <c:ptCount val="1"/>
                <c:pt idx="0">
                  <c:v>Ряд 1</c:v>
                </c:pt>
              </c:strCache>
            </c:strRef>
          </c:tx>
          <c:invertIfNegative val="0"/>
          <c:dLbls>
            <c:txPr>
              <a:bodyPr/>
              <a:lstStyle/>
              <a:p>
                <a:pPr>
                  <a:defRPr b="1"/>
                </a:pPr>
                <a:endParaRPr lang="en-US"/>
              </a:p>
            </c:txPr>
            <c:showLegendKey val="0"/>
            <c:showVal val="1"/>
            <c:showCatName val="0"/>
            <c:showSerName val="0"/>
            <c:showPercent val="0"/>
            <c:showBubbleSize val="0"/>
            <c:showLeaderLines val="0"/>
          </c:dLbls>
          <c:cat>
            <c:strRef>
              <c:f>Лист1!$A$2:$A$5</c:f>
              <c:strCache>
                <c:ptCount val="4"/>
                <c:pt idx="0">
                  <c:v>აიპადი</c:v>
                </c:pt>
                <c:pt idx="1">
                  <c:v>ლეპტოპი</c:v>
                </c:pt>
                <c:pt idx="2">
                  <c:v>პერსონალური კომპიუტერი</c:v>
                </c:pt>
                <c:pt idx="3">
                  <c:v>მობილური ტელეფონი</c:v>
                </c:pt>
              </c:strCache>
            </c:strRef>
          </c:cat>
          <c:val>
            <c:numRef>
              <c:f>Лист1!$B$2:$B$5</c:f>
              <c:numCache>
                <c:formatCode>###0.0%</c:formatCode>
                <c:ptCount val="4"/>
                <c:pt idx="0">
                  <c:v>9.8591549295774711E-2</c:v>
                </c:pt>
                <c:pt idx="1">
                  <c:v>0.39906103286384992</c:v>
                </c:pt>
                <c:pt idx="2">
                  <c:v>0.52112676056338059</c:v>
                </c:pt>
                <c:pt idx="3">
                  <c:v>0.73239436619718323</c:v>
                </c:pt>
              </c:numCache>
            </c:numRef>
          </c:val>
        </c:ser>
        <c:dLbls>
          <c:showLegendKey val="0"/>
          <c:showVal val="1"/>
          <c:showCatName val="0"/>
          <c:showSerName val="0"/>
          <c:showPercent val="0"/>
          <c:showBubbleSize val="0"/>
        </c:dLbls>
        <c:gapWidth val="95"/>
        <c:gapDepth val="95"/>
        <c:shape val="box"/>
        <c:axId val="134698112"/>
        <c:axId val="134699648"/>
        <c:axId val="0"/>
      </c:bar3DChart>
      <c:catAx>
        <c:axId val="134698112"/>
        <c:scaling>
          <c:orientation val="minMax"/>
        </c:scaling>
        <c:delete val="0"/>
        <c:axPos val="l"/>
        <c:majorTickMark val="none"/>
        <c:minorTickMark val="none"/>
        <c:tickLblPos val="nextTo"/>
        <c:crossAx val="134699648"/>
        <c:crosses val="autoZero"/>
        <c:auto val="1"/>
        <c:lblAlgn val="ctr"/>
        <c:lblOffset val="100"/>
        <c:noMultiLvlLbl val="0"/>
      </c:catAx>
      <c:valAx>
        <c:axId val="134699648"/>
        <c:scaling>
          <c:orientation val="minMax"/>
        </c:scaling>
        <c:delete val="1"/>
        <c:axPos val="b"/>
        <c:numFmt formatCode="###0.0%" sourceLinked="1"/>
        <c:majorTickMark val="out"/>
        <c:minorTickMark val="none"/>
        <c:tickLblPos val="none"/>
        <c:crossAx val="13469811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1"/>
    <c:view3D>
      <c:rotX val="15"/>
      <c:rotY val="20"/>
      <c:rAngAx val="1"/>
    </c:view3D>
    <c:floor>
      <c:thickness val="0"/>
    </c:floor>
    <c:sideWall>
      <c:thickness val="0"/>
    </c:sideWall>
    <c:backWall>
      <c:thickness val="0"/>
    </c:backWall>
    <c:plotArea>
      <c:layout/>
      <c:bar3DChart>
        <c:barDir val="bar"/>
        <c:grouping val="stacked"/>
        <c:varyColors val="0"/>
        <c:ser>
          <c:idx val="0"/>
          <c:order val="0"/>
          <c:tx>
            <c:strRef>
              <c:f>Лист1!$B$1</c:f>
              <c:strCache>
                <c:ptCount val="1"/>
                <c:pt idx="0">
                  <c:v>Ряд 1</c:v>
                </c:pt>
              </c:strCache>
            </c:strRef>
          </c:tx>
          <c:invertIfNegative val="0"/>
          <c:dLbls>
            <c:dLbl>
              <c:idx val="0"/>
              <c:layout/>
              <c:tx>
                <c:rich>
                  <a:bodyPr/>
                  <a:lstStyle/>
                  <a:p>
                    <a:r>
                      <a:rPr lang="en-US" smtClean="0"/>
                      <a:t>0,2</a:t>
                    </a:r>
                    <a:endParaRPr lang="en-US"/>
                  </a:p>
                </c:rich>
              </c:tx>
              <c:showLegendKey val="0"/>
              <c:showVal val="1"/>
              <c:showCatName val="0"/>
              <c:showSerName val="0"/>
              <c:showPercent val="0"/>
              <c:showBubbleSize val="0"/>
            </c:dLbl>
            <c:dLbl>
              <c:idx val="1"/>
              <c:layout/>
              <c:tx>
                <c:rich>
                  <a:bodyPr/>
                  <a:lstStyle/>
                  <a:p>
                    <a:r>
                      <a:rPr lang="en-US" smtClean="0"/>
                      <a:t>0,7</a:t>
                    </a:r>
                    <a:endParaRPr lang="en-US"/>
                  </a:p>
                </c:rich>
              </c:tx>
              <c:showLegendKey val="0"/>
              <c:showVal val="1"/>
              <c:showCatName val="0"/>
              <c:showSerName val="0"/>
              <c:showPercent val="0"/>
              <c:showBubbleSize val="0"/>
            </c:dLbl>
            <c:txPr>
              <a:bodyPr/>
              <a:lstStyle/>
              <a:p>
                <a:pPr>
                  <a:defRPr b="1"/>
                </a:pPr>
                <a:endParaRPr lang="en-US"/>
              </a:p>
            </c:txPr>
            <c:showLegendKey val="0"/>
            <c:showVal val="1"/>
            <c:showCatName val="0"/>
            <c:showSerName val="0"/>
            <c:showPercent val="0"/>
            <c:showBubbleSize val="0"/>
            <c:showLeaderLines val="0"/>
          </c:dLbls>
          <c:cat>
            <c:strRef>
              <c:f>Лист1!$A$2:$A$7</c:f>
              <c:strCache>
                <c:ptCount val="6"/>
                <c:pt idx="0">
                  <c:v>თვეში ერთხელ</c:v>
                </c:pt>
                <c:pt idx="1">
                  <c:v>კვირაში ერთხელ</c:v>
                </c:pt>
                <c:pt idx="2">
                  <c:v>თვეში 2–3 ჯერ</c:v>
                </c:pt>
                <c:pt idx="3">
                  <c:v>კვირაში ერთხელ</c:v>
                </c:pt>
                <c:pt idx="4">
                  <c:v>დღეში ერთხელ</c:v>
                </c:pt>
                <c:pt idx="5">
                  <c:v>დღეში რამდენჯერმე</c:v>
                </c:pt>
              </c:strCache>
            </c:strRef>
          </c:cat>
          <c:val>
            <c:numRef>
              <c:f>Лист1!$B$2:$B$7</c:f>
              <c:numCache>
                <c:formatCode>####.0</c:formatCode>
                <c:ptCount val="6"/>
                <c:pt idx="0">
                  <c:v>0.23474178403755874</c:v>
                </c:pt>
                <c:pt idx="1">
                  <c:v>0.70422535211267623</c:v>
                </c:pt>
                <c:pt idx="2" formatCode="###0.0">
                  <c:v>1.1737089201877939</c:v>
                </c:pt>
                <c:pt idx="3" formatCode="###0.0">
                  <c:v>3.9906103286384975</c:v>
                </c:pt>
                <c:pt idx="4" formatCode="###0.0">
                  <c:v>12.676056338028173</c:v>
                </c:pt>
                <c:pt idx="5" formatCode="###0.0">
                  <c:v>81.220657276995311</c:v>
                </c:pt>
              </c:numCache>
            </c:numRef>
          </c:val>
        </c:ser>
        <c:dLbls>
          <c:showLegendKey val="0"/>
          <c:showVal val="1"/>
          <c:showCatName val="0"/>
          <c:showSerName val="0"/>
          <c:showPercent val="0"/>
          <c:showBubbleSize val="0"/>
        </c:dLbls>
        <c:gapWidth val="95"/>
        <c:gapDepth val="95"/>
        <c:shape val="box"/>
        <c:axId val="134729088"/>
        <c:axId val="135115904"/>
        <c:axId val="0"/>
      </c:bar3DChart>
      <c:catAx>
        <c:axId val="134729088"/>
        <c:scaling>
          <c:orientation val="minMax"/>
        </c:scaling>
        <c:delete val="0"/>
        <c:axPos val="l"/>
        <c:majorTickMark val="none"/>
        <c:minorTickMark val="none"/>
        <c:tickLblPos val="nextTo"/>
        <c:crossAx val="135115904"/>
        <c:crosses val="autoZero"/>
        <c:auto val="1"/>
        <c:lblAlgn val="ctr"/>
        <c:lblOffset val="100"/>
        <c:noMultiLvlLbl val="0"/>
      </c:catAx>
      <c:valAx>
        <c:axId val="135115904"/>
        <c:scaling>
          <c:orientation val="minMax"/>
        </c:scaling>
        <c:delete val="1"/>
        <c:axPos val="b"/>
        <c:numFmt formatCode="####.0" sourceLinked="1"/>
        <c:majorTickMark val="out"/>
        <c:minorTickMark val="none"/>
        <c:tickLblPos val="none"/>
        <c:crossAx val="134729088"/>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1"/>
    <c:view3D>
      <c:rotX val="15"/>
      <c:rotY val="20"/>
      <c:rAngAx val="1"/>
    </c:view3D>
    <c:floor>
      <c:thickness val="0"/>
    </c:floor>
    <c:sideWall>
      <c:thickness val="0"/>
    </c:sideWall>
    <c:backWall>
      <c:thickness val="0"/>
    </c:backWall>
    <c:plotArea>
      <c:layout/>
      <c:bar3DChart>
        <c:barDir val="bar"/>
        <c:grouping val="stacked"/>
        <c:varyColors val="0"/>
        <c:ser>
          <c:idx val="0"/>
          <c:order val="0"/>
          <c:tx>
            <c:strRef>
              <c:f>Лист1!$B$1</c:f>
              <c:strCache>
                <c:ptCount val="1"/>
                <c:pt idx="0">
                  <c:v>Ряд 1</c:v>
                </c:pt>
              </c:strCache>
            </c:strRef>
          </c:tx>
          <c:invertIfNegative val="0"/>
          <c:dLbls>
            <c:txPr>
              <a:bodyPr/>
              <a:lstStyle/>
              <a:p>
                <a:pPr>
                  <a:defRPr b="1"/>
                </a:pPr>
                <a:endParaRPr lang="en-US"/>
              </a:p>
            </c:txPr>
            <c:showLegendKey val="0"/>
            <c:showVal val="1"/>
            <c:showCatName val="0"/>
            <c:showSerName val="0"/>
            <c:showPercent val="0"/>
            <c:showBubbleSize val="0"/>
            <c:showLeaderLines val="0"/>
          </c:dLbls>
          <c:cat>
            <c:strRef>
              <c:f>Лист1!$A$2:$A$10</c:f>
              <c:strCache>
                <c:ptCount val="9"/>
                <c:pt idx="0">
                  <c:v>სხვა</c:v>
                </c:pt>
                <c:pt idx="1">
                  <c:v>სპორტულიგვერდები</c:v>
                </c:pt>
                <c:pt idx="2">
                  <c:v>ონ-ლინეთამაშები</c:v>
                </c:pt>
                <c:pt idx="3">
                  <c:v>სატელევიზიოგადაცემები</c:v>
                </c:pt>
                <c:pt idx="4">
                  <c:v>შემეცნებითიგვერდები</c:v>
                </c:pt>
                <c:pt idx="5">
                  <c:v>გასართობიგვერდები</c:v>
                </c:pt>
                <c:pt idx="6">
                  <c:v>საინფორმაციოგვერდები</c:v>
                </c:pt>
                <c:pt idx="7">
                  <c:v>ელექტრონულიფოსტა</c:v>
                </c:pt>
                <c:pt idx="8">
                  <c:v>სოციალურიქსელები</c:v>
                </c:pt>
              </c:strCache>
            </c:strRef>
          </c:cat>
          <c:val>
            <c:numRef>
              <c:f>Лист1!$B$2:$B$10</c:f>
              <c:numCache>
                <c:formatCode>###0.0%</c:formatCode>
                <c:ptCount val="9"/>
                <c:pt idx="0" formatCode="####.0%">
                  <c:v>2.5999999999999999E-2</c:v>
                </c:pt>
                <c:pt idx="1">
                  <c:v>0.13647058823529418</c:v>
                </c:pt>
                <c:pt idx="2">
                  <c:v>0.14117647058823529</c:v>
                </c:pt>
                <c:pt idx="3">
                  <c:v>0.19058823529411764</c:v>
                </c:pt>
                <c:pt idx="4">
                  <c:v>0.26352941176470596</c:v>
                </c:pt>
                <c:pt idx="5">
                  <c:v>0.27058823529411785</c:v>
                </c:pt>
                <c:pt idx="6">
                  <c:v>0.27529411764705886</c:v>
                </c:pt>
                <c:pt idx="7">
                  <c:v>0.48705882352941193</c:v>
                </c:pt>
                <c:pt idx="8">
                  <c:v>0.88941176470588212</c:v>
                </c:pt>
              </c:numCache>
            </c:numRef>
          </c:val>
        </c:ser>
        <c:dLbls>
          <c:showLegendKey val="0"/>
          <c:showVal val="1"/>
          <c:showCatName val="0"/>
          <c:showSerName val="0"/>
          <c:showPercent val="0"/>
          <c:showBubbleSize val="0"/>
        </c:dLbls>
        <c:gapWidth val="95"/>
        <c:gapDepth val="95"/>
        <c:shape val="box"/>
        <c:axId val="135128960"/>
        <c:axId val="135130496"/>
        <c:axId val="0"/>
      </c:bar3DChart>
      <c:catAx>
        <c:axId val="135128960"/>
        <c:scaling>
          <c:orientation val="minMax"/>
        </c:scaling>
        <c:delete val="0"/>
        <c:axPos val="l"/>
        <c:majorTickMark val="none"/>
        <c:minorTickMark val="none"/>
        <c:tickLblPos val="nextTo"/>
        <c:txPr>
          <a:bodyPr/>
          <a:lstStyle/>
          <a:p>
            <a:pPr>
              <a:defRPr sz="1400"/>
            </a:pPr>
            <a:endParaRPr lang="en-US"/>
          </a:p>
        </c:txPr>
        <c:crossAx val="135130496"/>
        <c:crosses val="autoZero"/>
        <c:auto val="1"/>
        <c:lblAlgn val="ctr"/>
        <c:lblOffset val="100"/>
        <c:noMultiLvlLbl val="0"/>
      </c:catAx>
      <c:valAx>
        <c:axId val="135130496"/>
        <c:scaling>
          <c:orientation val="minMax"/>
        </c:scaling>
        <c:delete val="1"/>
        <c:axPos val="b"/>
        <c:numFmt formatCode="####.0%" sourceLinked="1"/>
        <c:majorTickMark val="out"/>
        <c:minorTickMark val="none"/>
        <c:tickLblPos val="none"/>
        <c:crossAx val="13512896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1"/>
    <c:view3D>
      <c:rotX val="15"/>
      <c:rotY val="20"/>
      <c:rAngAx val="1"/>
    </c:view3D>
    <c:floor>
      <c:thickness val="0"/>
    </c:floor>
    <c:sideWall>
      <c:thickness val="0"/>
    </c:sideWall>
    <c:backWall>
      <c:thickness val="0"/>
    </c:backWall>
    <c:plotArea>
      <c:layout/>
      <c:bar3DChart>
        <c:barDir val="bar"/>
        <c:grouping val="stacked"/>
        <c:varyColors val="0"/>
        <c:ser>
          <c:idx val="0"/>
          <c:order val="0"/>
          <c:tx>
            <c:strRef>
              <c:f>Лист1!$B$1</c:f>
              <c:strCache>
                <c:ptCount val="1"/>
                <c:pt idx="0">
                  <c:v>Ряд 1</c:v>
                </c:pt>
              </c:strCache>
            </c:strRef>
          </c:tx>
          <c:invertIfNegative val="0"/>
          <c:dLbls>
            <c:txPr>
              <a:bodyPr/>
              <a:lstStyle/>
              <a:p>
                <a:pPr>
                  <a:defRPr b="1"/>
                </a:pPr>
                <a:endParaRPr lang="en-US"/>
              </a:p>
            </c:txPr>
            <c:showLegendKey val="0"/>
            <c:showVal val="1"/>
            <c:showCatName val="0"/>
            <c:showSerName val="0"/>
            <c:showPercent val="0"/>
            <c:showBubbleSize val="0"/>
            <c:showLeaderLines val="0"/>
          </c:dLbls>
          <c:cat>
            <c:strRef>
              <c:f>Лист1!$A$2:$A$11</c:f>
              <c:strCache>
                <c:ptCount val="10"/>
                <c:pt idx="0">
                  <c:v>არ ვიცი</c:v>
                </c:pt>
                <c:pt idx="1">
                  <c:v>6-7საათამდე</c:v>
                </c:pt>
                <c:pt idx="2">
                  <c:v>7-8საათამდე</c:v>
                </c:pt>
                <c:pt idx="3">
                  <c:v>5-6საათამდე</c:v>
                </c:pt>
                <c:pt idx="4">
                  <c:v>4-5საათამდე</c:v>
                </c:pt>
                <c:pt idx="5">
                  <c:v>3-4საათამდე</c:v>
                </c:pt>
                <c:pt idx="6">
                  <c:v>8საათი და მეტი</c:v>
                </c:pt>
                <c:pt idx="7">
                  <c:v>2-3საათამდე</c:v>
                </c:pt>
                <c:pt idx="8">
                  <c:v>ერთი საათი და ნაკლები</c:v>
                </c:pt>
                <c:pt idx="9">
                  <c:v>1-2საათამდე</c:v>
                </c:pt>
              </c:strCache>
            </c:strRef>
          </c:cat>
          <c:val>
            <c:numRef>
              <c:f>Лист1!$B$2:$B$11</c:f>
              <c:numCache>
                <c:formatCode>###0.0</c:formatCode>
                <c:ptCount val="10"/>
                <c:pt idx="0">
                  <c:v>2.6570048309178742</c:v>
                </c:pt>
                <c:pt idx="1">
                  <c:v>2.1739130434782608</c:v>
                </c:pt>
                <c:pt idx="2">
                  <c:v>3.6231884057971016</c:v>
                </c:pt>
                <c:pt idx="3">
                  <c:v>4.5893719806763311</c:v>
                </c:pt>
                <c:pt idx="4">
                  <c:v>7.4879227053140118</c:v>
                </c:pt>
                <c:pt idx="5">
                  <c:v>11.111111111111105</c:v>
                </c:pt>
                <c:pt idx="6">
                  <c:v>14.009661835748796</c:v>
                </c:pt>
                <c:pt idx="7">
                  <c:v>14.734299516908216</c:v>
                </c:pt>
                <c:pt idx="8">
                  <c:v>15.458937198067636</c:v>
                </c:pt>
                <c:pt idx="9">
                  <c:v>24.154589371980677</c:v>
                </c:pt>
              </c:numCache>
            </c:numRef>
          </c:val>
        </c:ser>
        <c:dLbls>
          <c:showLegendKey val="0"/>
          <c:showVal val="1"/>
          <c:showCatName val="0"/>
          <c:showSerName val="0"/>
          <c:showPercent val="0"/>
          <c:showBubbleSize val="0"/>
        </c:dLbls>
        <c:gapWidth val="95"/>
        <c:gapDepth val="95"/>
        <c:shape val="box"/>
        <c:axId val="134812032"/>
        <c:axId val="134813568"/>
        <c:axId val="0"/>
      </c:bar3DChart>
      <c:catAx>
        <c:axId val="134812032"/>
        <c:scaling>
          <c:orientation val="minMax"/>
        </c:scaling>
        <c:delete val="0"/>
        <c:axPos val="l"/>
        <c:majorTickMark val="none"/>
        <c:minorTickMark val="none"/>
        <c:tickLblPos val="nextTo"/>
        <c:txPr>
          <a:bodyPr/>
          <a:lstStyle/>
          <a:p>
            <a:pPr>
              <a:defRPr sz="1400"/>
            </a:pPr>
            <a:endParaRPr lang="en-US"/>
          </a:p>
        </c:txPr>
        <c:crossAx val="134813568"/>
        <c:crosses val="autoZero"/>
        <c:auto val="1"/>
        <c:lblAlgn val="ctr"/>
        <c:lblOffset val="100"/>
        <c:noMultiLvlLbl val="0"/>
      </c:catAx>
      <c:valAx>
        <c:axId val="134813568"/>
        <c:scaling>
          <c:orientation val="minMax"/>
        </c:scaling>
        <c:delete val="1"/>
        <c:axPos val="b"/>
        <c:numFmt formatCode="###0.0" sourceLinked="1"/>
        <c:majorTickMark val="out"/>
        <c:minorTickMark val="none"/>
        <c:tickLblPos val="none"/>
        <c:crossAx val="13481203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bar"/>
        <c:grouping val="stacked"/>
        <c:varyColors val="0"/>
        <c:ser>
          <c:idx val="0"/>
          <c:order val="0"/>
          <c:tx>
            <c:strRef>
              <c:f>Лист1!$B$1</c:f>
              <c:strCache>
                <c:ptCount val="1"/>
                <c:pt idx="0">
                  <c:v>Ряд 1</c:v>
                </c:pt>
              </c:strCache>
            </c:strRef>
          </c:tx>
          <c:invertIfNegative val="0"/>
          <c:dLbls>
            <c:dLbl>
              <c:idx val="0"/>
              <c:layout/>
              <c:tx>
                <c:rich>
                  <a:bodyPr/>
                  <a:lstStyle/>
                  <a:p>
                    <a:r>
                      <a:rPr lang="en-US" smtClean="0"/>
                      <a:t>0,8</a:t>
                    </a:r>
                    <a:endParaRPr lang="en-US"/>
                  </a:p>
                </c:rich>
              </c:tx>
              <c:showLegendKey val="0"/>
              <c:showVal val="1"/>
              <c:showCatName val="0"/>
              <c:showSerName val="0"/>
              <c:showPercent val="0"/>
              <c:showBubbleSize val="0"/>
            </c:dLbl>
            <c:dLbl>
              <c:idx val="1"/>
              <c:layout/>
              <c:tx>
                <c:rich>
                  <a:bodyPr/>
                  <a:lstStyle/>
                  <a:p>
                    <a:r>
                      <a:rPr lang="en-US" smtClean="0"/>
                      <a:t>0,4</a:t>
                    </a:r>
                    <a:endParaRPr lang="en-US" dirty="0"/>
                  </a:p>
                </c:rich>
              </c:tx>
              <c:showLegendKey val="0"/>
              <c:showVal val="1"/>
              <c:showCatName val="0"/>
              <c:showSerName val="0"/>
              <c:showPercent val="0"/>
              <c:showBubbleSize val="0"/>
            </c:dLbl>
            <c:dLbl>
              <c:idx val="2"/>
              <c:layout/>
              <c:tx>
                <c:rich>
                  <a:bodyPr/>
                  <a:lstStyle/>
                  <a:p>
                    <a:r>
                      <a:rPr lang="en-US" smtClean="0"/>
                      <a:t>0,1</a:t>
                    </a:r>
                    <a:endParaRPr lang="en-US" dirty="0"/>
                  </a:p>
                </c:rich>
              </c:tx>
              <c:showLegendKey val="0"/>
              <c:showVal val="1"/>
              <c:showCatName val="0"/>
              <c:showSerName val="0"/>
              <c:showPercent val="0"/>
              <c:showBubbleSize val="0"/>
            </c:dLbl>
            <c:dLbl>
              <c:idx val="3"/>
              <c:layout/>
              <c:tx>
                <c:rich>
                  <a:bodyPr/>
                  <a:lstStyle/>
                  <a:p>
                    <a:r>
                      <a:rPr lang="en-US" smtClean="0"/>
                      <a:t>0,7</a:t>
                    </a:r>
                    <a:endParaRPr lang="en-US"/>
                  </a:p>
                </c:rich>
              </c:tx>
              <c:showLegendKey val="0"/>
              <c:showVal val="1"/>
              <c:showCatName val="0"/>
              <c:showSerName val="0"/>
              <c:showPercent val="0"/>
              <c:showBubbleSize val="0"/>
            </c:dLbl>
            <c:txPr>
              <a:bodyPr/>
              <a:lstStyle/>
              <a:p>
                <a:pPr>
                  <a:defRPr b="1"/>
                </a:pPr>
                <a:endParaRPr lang="en-US"/>
              </a:p>
            </c:txPr>
            <c:showLegendKey val="0"/>
            <c:showVal val="1"/>
            <c:showCatName val="0"/>
            <c:showSerName val="0"/>
            <c:showPercent val="0"/>
            <c:showBubbleSize val="0"/>
            <c:showLeaderLines val="0"/>
          </c:dLbls>
          <c:cat>
            <c:strRef>
              <c:f>Лист1!$A$2:$A$19</c:f>
              <c:strCache>
                <c:ptCount val="18"/>
                <c:pt idx="0">
                  <c:v>კავკასია</c:v>
                </c:pt>
                <c:pt idx="1">
                  <c:v>მარაო</c:v>
                </c:pt>
                <c:pt idx="2">
                  <c:v>აზერბაიჯანულიარხები</c:v>
                </c:pt>
                <c:pt idx="3">
                  <c:v>თურქულიარხები</c:v>
                </c:pt>
                <c:pt idx="4">
                  <c:v>მეორეარხი</c:v>
                </c:pt>
                <c:pt idx="5">
                  <c:v>რეგიონულიქართულიარხები</c:v>
                </c:pt>
                <c:pt idx="6">
                  <c:v>რუსულიარხები</c:v>
                </c:pt>
                <c:pt idx="7">
                  <c:v>სხვაუცხოურიარხები</c:v>
                </c:pt>
                <c:pt idx="8">
                  <c:v>სხვა ქართული არხი</c:v>
                </c:pt>
                <c:pt idx="9">
                  <c:v>პალიტრა NEWS</c:v>
                </c:pt>
                <c:pt idx="10">
                  <c:v>მაესტრო</c:v>
                </c:pt>
                <c:pt idx="11">
                  <c:v>TV პირველი</c:v>
                </c:pt>
                <c:pt idx="12">
                  <c:v>პირველიარხი</c:v>
                </c:pt>
                <c:pt idx="13">
                  <c:v>GDS</c:v>
                </c:pt>
                <c:pt idx="14">
                  <c:v>სომხურიარხები</c:v>
                </c:pt>
                <c:pt idx="15">
                  <c:v>აჭარისტელევიზია</c:v>
                </c:pt>
                <c:pt idx="16">
                  <c:v>იმედი</c:v>
                </c:pt>
                <c:pt idx="17">
                  <c:v>რუსთავი - 2</c:v>
                </c:pt>
              </c:strCache>
            </c:strRef>
          </c:cat>
          <c:val>
            <c:numRef>
              <c:f>Лист1!$B$2:$B$19</c:f>
              <c:numCache>
                <c:formatCode>0.0%</c:formatCode>
                <c:ptCount val="18"/>
                <c:pt idx="0">
                  <c:v>2.0000000000000013E-3</c:v>
                </c:pt>
                <c:pt idx="1">
                  <c:v>2.0000000000000013E-3</c:v>
                </c:pt>
                <c:pt idx="2">
                  <c:v>2.0000000000000013E-3</c:v>
                </c:pt>
                <c:pt idx="3">
                  <c:v>2.0000000000000013E-3</c:v>
                </c:pt>
                <c:pt idx="4">
                  <c:v>3.0000000000000014E-3</c:v>
                </c:pt>
                <c:pt idx="5">
                  <c:v>3.0000000000000014E-3</c:v>
                </c:pt>
                <c:pt idx="6">
                  <c:v>3.0000000000000014E-3</c:v>
                </c:pt>
                <c:pt idx="7">
                  <c:v>3.0000000000000014E-3</c:v>
                </c:pt>
                <c:pt idx="8">
                  <c:v>5.0000000000000027E-3</c:v>
                </c:pt>
                <c:pt idx="9">
                  <c:v>1.0000000000000005E-2</c:v>
                </c:pt>
                <c:pt idx="10">
                  <c:v>1.2E-2</c:v>
                </c:pt>
                <c:pt idx="11">
                  <c:v>1.2999999999999998E-2</c:v>
                </c:pt>
                <c:pt idx="12">
                  <c:v>2.7000000000000014E-2</c:v>
                </c:pt>
                <c:pt idx="13">
                  <c:v>2.7000000000000014E-2</c:v>
                </c:pt>
                <c:pt idx="14">
                  <c:v>5.7000000000000023E-2</c:v>
                </c:pt>
                <c:pt idx="15">
                  <c:v>6.7000000000000004E-2</c:v>
                </c:pt>
                <c:pt idx="16">
                  <c:v>0.37500000000000017</c:v>
                </c:pt>
                <c:pt idx="17">
                  <c:v>0.38800000000000018</c:v>
                </c:pt>
              </c:numCache>
            </c:numRef>
          </c:val>
        </c:ser>
        <c:dLbls>
          <c:showLegendKey val="0"/>
          <c:showVal val="0"/>
          <c:showCatName val="0"/>
          <c:showSerName val="0"/>
          <c:showPercent val="0"/>
          <c:showBubbleSize val="0"/>
        </c:dLbls>
        <c:gapWidth val="150"/>
        <c:shape val="box"/>
        <c:axId val="39571840"/>
        <c:axId val="39573376"/>
        <c:axId val="0"/>
      </c:bar3DChart>
      <c:catAx>
        <c:axId val="39571840"/>
        <c:scaling>
          <c:orientation val="minMax"/>
        </c:scaling>
        <c:delete val="0"/>
        <c:axPos val="l"/>
        <c:majorTickMark val="out"/>
        <c:minorTickMark val="none"/>
        <c:tickLblPos val="nextTo"/>
        <c:crossAx val="39573376"/>
        <c:crosses val="autoZero"/>
        <c:auto val="1"/>
        <c:lblAlgn val="ctr"/>
        <c:lblOffset val="100"/>
        <c:noMultiLvlLbl val="0"/>
      </c:catAx>
      <c:valAx>
        <c:axId val="39573376"/>
        <c:scaling>
          <c:orientation val="minMax"/>
        </c:scaling>
        <c:delete val="1"/>
        <c:axPos val="b"/>
        <c:majorGridlines/>
        <c:numFmt formatCode="0.0%" sourceLinked="1"/>
        <c:majorTickMark val="out"/>
        <c:minorTickMark val="none"/>
        <c:tickLblPos val="none"/>
        <c:crossAx val="39571840"/>
        <c:crosses val="autoZero"/>
        <c:crossBetween val="between"/>
      </c:valAx>
    </c:plotArea>
    <c:plotVisOnly val="1"/>
    <c:dispBlanksAs val="gap"/>
    <c:showDLblsOverMax val="0"/>
  </c:chart>
  <c:txPr>
    <a:bodyPr/>
    <a:lstStyle/>
    <a:p>
      <a:pPr>
        <a:defRPr sz="1200"/>
      </a:pPr>
      <a:endParaRPr lang="en-US"/>
    </a:p>
  </c:txPr>
  <c:externalData r:id="rId1">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1"/>
    <c:view3D>
      <c:rotX val="15"/>
      <c:rotY val="20"/>
      <c:rAngAx val="1"/>
    </c:view3D>
    <c:floor>
      <c:thickness val="0"/>
    </c:floor>
    <c:sideWall>
      <c:thickness val="0"/>
    </c:sideWall>
    <c:backWall>
      <c:thickness val="0"/>
    </c:backWall>
    <c:plotArea>
      <c:layout/>
      <c:bar3DChart>
        <c:barDir val="bar"/>
        <c:grouping val="stacked"/>
        <c:varyColors val="0"/>
        <c:ser>
          <c:idx val="0"/>
          <c:order val="0"/>
          <c:tx>
            <c:strRef>
              <c:f>Лист1!$B$1</c:f>
              <c:strCache>
                <c:ptCount val="1"/>
                <c:pt idx="0">
                  <c:v>Ряд 1</c:v>
                </c:pt>
              </c:strCache>
            </c:strRef>
          </c:tx>
          <c:invertIfNegative val="0"/>
          <c:dLbls>
            <c:txPr>
              <a:bodyPr/>
              <a:lstStyle/>
              <a:p>
                <a:pPr>
                  <a:defRPr b="1"/>
                </a:pPr>
                <a:endParaRPr lang="en-US"/>
              </a:p>
            </c:txPr>
            <c:showLegendKey val="0"/>
            <c:showVal val="1"/>
            <c:showCatName val="0"/>
            <c:showSerName val="0"/>
            <c:showPercent val="0"/>
            <c:showBubbleSize val="0"/>
            <c:showLeaderLines val="0"/>
          </c:dLbls>
          <c:cat>
            <c:strRef>
              <c:f>Лист1!$A$2:$A$5</c:f>
              <c:strCache>
                <c:ptCount val="4"/>
                <c:pt idx="0">
                  <c:v>ერთი საათი და ნაკლები</c:v>
                </c:pt>
                <c:pt idx="1">
                  <c:v>1–2 საათამდე</c:v>
                </c:pt>
                <c:pt idx="2">
                  <c:v>2–3 საათამდე</c:v>
                </c:pt>
                <c:pt idx="3">
                  <c:v>3–4 საათამდე</c:v>
                </c:pt>
              </c:strCache>
            </c:strRef>
          </c:cat>
          <c:val>
            <c:numRef>
              <c:f>Лист1!$B$2:$B$5</c:f>
              <c:numCache>
                <c:formatCode>###0.0</c:formatCode>
                <c:ptCount val="4"/>
                <c:pt idx="0">
                  <c:v>3.6674816625916886</c:v>
                </c:pt>
                <c:pt idx="1">
                  <c:v>6.3569682151589264</c:v>
                </c:pt>
                <c:pt idx="2">
                  <c:v>20.782396088019553</c:v>
                </c:pt>
                <c:pt idx="3">
                  <c:v>69.193154034229806</c:v>
                </c:pt>
              </c:numCache>
            </c:numRef>
          </c:val>
        </c:ser>
        <c:dLbls>
          <c:showLegendKey val="0"/>
          <c:showVal val="1"/>
          <c:showCatName val="0"/>
          <c:showSerName val="0"/>
          <c:showPercent val="0"/>
          <c:showBubbleSize val="0"/>
        </c:dLbls>
        <c:gapWidth val="95"/>
        <c:gapDepth val="95"/>
        <c:shape val="box"/>
        <c:axId val="134843008"/>
        <c:axId val="134861184"/>
        <c:axId val="0"/>
      </c:bar3DChart>
      <c:catAx>
        <c:axId val="134843008"/>
        <c:scaling>
          <c:orientation val="minMax"/>
        </c:scaling>
        <c:delete val="0"/>
        <c:axPos val="l"/>
        <c:majorTickMark val="none"/>
        <c:minorTickMark val="none"/>
        <c:tickLblPos val="nextTo"/>
        <c:txPr>
          <a:bodyPr/>
          <a:lstStyle/>
          <a:p>
            <a:pPr>
              <a:defRPr sz="1400"/>
            </a:pPr>
            <a:endParaRPr lang="en-US"/>
          </a:p>
        </c:txPr>
        <c:crossAx val="134861184"/>
        <c:crosses val="autoZero"/>
        <c:auto val="1"/>
        <c:lblAlgn val="ctr"/>
        <c:lblOffset val="100"/>
        <c:noMultiLvlLbl val="0"/>
      </c:catAx>
      <c:valAx>
        <c:axId val="134861184"/>
        <c:scaling>
          <c:orientation val="minMax"/>
        </c:scaling>
        <c:delete val="1"/>
        <c:axPos val="b"/>
        <c:numFmt formatCode="###0.0" sourceLinked="1"/>
        <c:majorTickMark val="out"/>
        <c:minorTickMark val="none"/>
        <c:tickLblPos val="none"/>
        <c:crossAx val="134843008"/>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3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0"/>
      <c:rAngAx val="1"/>
    </c:view3D>
    <c:floor>
      <c:thickness val="0"/>
    </c:floor>
    <c:sideWall>
      <c:thickness val="0"/>
    </c:sideWall>
    <c:backWall>
      <c:thickness val="0"/>
    </c:backWall>
    <c:plotArea>
      <c:layout/>
      <c:pie3DChart>
        <c:varyColors val="1"/>
        <c:ser>
          <c:idx val="0"/>
          <c:order val="0"/>
          <c:tx>
            <c:strRef>
              <c:f>Лист1!$B$1</c:f>
              <c:strCache>
                <c:ptCount val="1"/>
                <c:pt idx="0">
                  <c:v>Ряд 1</c:v>
                </c:pt>
              </c:strCache>
            </c:strRef>
          </c:tx>
          <c:explosion val="25"/>
          <c:dLbls>
            <c:txPr>
              <a:bodyPr/>
              <a:lstStyle/>
              <a:p>
                <a:pPr>
                  <a:defRPr lang="ru-RU" sz="1800" b="1"/>
                </a:pPr>
                <a:endParaRPr lang="en-US"/>
              </a:p>
            </c:txPr>
            <c:showLegendKey val="0"/>
            <c:showVal val="0"/>
            <c:showCatName val="0"/>
            <c:showSerName val="0"/>
            <c:showPercent val="1"/>
            <c:showBubbleSize val="0"/>
            <c:showLeaderLines val="1"/>
          </c:dLbls>
          <c:cat>
            <c:strRef>
              <c:f>Лист1!$A$2:$A$3</c:f>
              <c:strCache>
                <c:ptCount val="2"/>
                <c:pt idx="0">
                  <c:v>ქალი</c:v>
                </c:pt>
                <c:pt idx="1">
                  <c:v>კაცი</c:v>
                </c:pt>
              </c:strCache>
            </c:strRef>
          </c:cat>
          <c:val>
            <c:numRef>
              <c:f>Лист1!$B$2:$B$3</c:f>
              <c:numCache>
                <c:formatCode>###0.0</c:formatCode>
                <c:ptCount val="2"/>
                <c:pt idx="0">
                  <c:v>66.444073455759593</c:v>
                </c:pt>
                <c:pt idx="1">
                  <c:v>33.555926544240386</c:v>
                </c:pt>
              </c:numCache>
            </c:numRef>
          </c:val>
        </c:ser>
        <c:dLbls>
          <c:showLegendKey val="0"/>
          <c:showVal val="0"/>
          <c:showCatName val="0"/>
          <c:showSerName val="0"/>
          <c:showPercent val="1"/>
          <c:showBubbleSize val="0"/>
          <c:showLeaderLines val="1"/>
        </c:dLbls>
      </c:pie3DChart>
    </c:plotArea>
    <c:legend>
      <c:legendPos val="t"/>
      <c:overlay val="0"/>
      <c:txPr>
        <a:bodyPr/>
        <a:lstStyle/>
        <a:p>
          <a:pPr>
            <a:defRPr sz="1600" b="1"/>
          </a:pPr>
          <a:endParaRPr lang="en-US"/>
        </a:p>
      </c:txPr>
    </c:legend>
    <c:plotVisOnly val="1"/>
    <c:dispBlanksAs val="zero"/>
    <c:showDLblsOverMax val="0"/>
  </c:chart>
  <c:txPr>
    <a:bodyPr/>
    <a:lstStyle/>
    <a:p>
      <a:pPr>
        <a:defRPr sz="1200"/>
      </a:pPr>
      <a:endParaRPr lang="en-US"/>
    </a:p>
  </c:txPr>
  <c:externalData r:id="rId1">
    <c:autoUpdate val="0"/>
  </c:externalData>
</c:chartSpace>
</file>

<file path=ppt/charts/chart3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bar"/>
        <c:grouping val="stacked"/>
        <c:varyColors val="0"/>
        <c:ser>
          <c:idx val="0"/>
          <c:order val="0"/>
          <c:tx>
            <c:strRef>
              <c:f>Лист1!$B$1</c:f>
              <c:strCache>
                <c:ptCount val="1"/>
                <c:pt idx="0">
                  <c:v>Ряд 1</c:v>
                </c:pt>
              </c:strCache>
            </c:strRef>
          </c:tx>
          <c:invertIfNegative val="0"/>
          <c:dLbls>
            <c:dLbl>
              <c:idx val="0"/>
              <c:layout>
                <c:manualLayout>
                  <c:x val="3.7281313819693185E-2"/>
                  <c:y val="-2.3833688148764292E-3"/>
                </c:manualLayout>
              </c:layout>
              <c:showLegendKey val="0"/>
              <c:showVal val="1"/>
              <c:showCatName val="0"/>
              <c:showSerName val="0"/>
              <c:showPercent val="0"/>
              <c:showBubbleSize val="0"/>
            </c:dLbl>
            <c:dLbl>
              <c:idx val="1"/>
              <c:layout>
                <c:manualLayout>
                  <c:x val="4.4450797246557164E-2"/>
                  <c:y val="-7.1501064446293748E-3"/>
                </c:manualLayout>
              </c:layout>
              <c:showLegendKey val="0"/>
              <c:showVal val="1"/>
              <c:showCatName val="0"/>
              <c:showSerName val="0"/>
              <c:showPercent val="0"/>
              <c:showBubbleSize val="0"/>
            </c:dLbl>
            <c:dLbl>
              <c:idx val="2"/>
              <c:layout>
                <c:manualLayout>
                  <c:x val="4.1583003875811493E-2"/>
                  <c:y val="-1.8766683581704191E-7"/>
                </c:manualLayout>
              </c:layout>
              <c:showLegendKey val="0"/>
              <c:showVal val="1"/>
              <c:showCatName val="0"/>
              <c:showSerName val="0"/>
              <c:showPercent val="0"/>
              <c:showBubbleSize val="0"/>
            </c:dLbl>
            <c:dLbl>
              <c:idx val="3"/>
              <c:layout>
                <c:manualLayout>
                  <c:x val="5.3054177358793919E-2"/>
                  <c:y val="-2.3833688148764292E-3"/>
                </c:manualLayout>
              </c:layout>
              <c:showLegendKey val="0"/>
              <c:showVal val="1"/>
              <c:showCatName val="0"/>
              <c:showSerName val="0"/>
              <c:showPercent val="0"/>
              <c:showBubbleSize val="0"/>
            </c:dLbl>
            <c:txPr>
              <a:bodyPr/>
              <a:lstStyle/>
              <a:p>
                <a:pPr>
                  <a:defRPr lang="ru-RU" b="1"/>
                </a:pPr>
                <a:endParaRPr lang="en-US"/>
              </a:p>
            </c:txPr>
            <c:showLegendKey val="0"/>
            <c:showVal val="1"/>
            <c:showCatName val="0"/>
            <c:showSerName val="0"/>
            <c:showPercent val="0"/>
            <c:showBubbleSize val="0"/>
            <c:showLeaderLines val="0"/>
          </c:dLbls>
          <c:cat>
            <c:strRef>
              <c:f>Лист1!$A$2:$A$7</c:f>
              <c:strCache>
                <c:ptCount val="6"/>
                <c:pt idx="0">
                  <c:v>18–24</c:v>
                </c:pt>
                <c:pt idx="1">
                  <c:v>25–34</c:v>
                </c:pt>
                <c:pt idx="2">
                  <c:v>35–44</c:v>
                </c:pt>
                <c:pt idx="3">
                  <c:v>45–54</c:v>
                </c:pt>
                <c:pt idx="4">
                  <c:v>55–64</c:v>
                </c:pt>
                <c:pt idx="5">
                  <c:v>65+</c:v>
                </c:pt>
              </c:strCache>
            </c:strRef>
          </c:cat>
          <c:val>
            <c:numRef>
              <c:f>Лист1!$B$2:$B$7</c:f>
              <c:numCache>
                <c:formatCode>###0.0</c:formatCode>
                <c:ptCount val="6"/>
                <c:pt idx="0">
                  <c:v>8.6666666666666714</c:v>
                </c:pt>
                <c:pt idx="1">
                  <c:v>16.666666666666668</c:v>
                </c:pt>
                <c:pt idx="2">
                  <c:v>21</c:v>
                </c:pt>
                <c:pt idx="3">
                  <c:v>18.666666666666668</c:v>
                </c:pt>
                <c:pt idx="4">
                  <c:v>18.5</c:v>
                </c:pt>
                <c:pt idx="5">
                  <c:v>16.5</c:v>
                </c:pt>
              </c:numCache>
            </c:numRef>
          </c:val>
        </c:ser>
        <c:dLbls>
          <c:showLegendKey val="0"/>
          <c:showVal val="1"/>
          <c:showCatName val="0"/>
          <c:showSerName val="0"/>
          <c:showPercent val="0"/>
          <c:showBubbleSize val="0"/>
        </c:dLbls>
        <c:gapWidth val="95"/>
        <c:gapDepth val="95"/>
        <c:shape val="box"/>
        <c:axId val="135140480"/>
        <c:axId val="135142016"/>
        <c:axId val="0"/>
      </c:bar3DChart>
      <c:catAx>
        <c:axId val="135140480"/>
        <c:scaling>
          <c:orientation val="minMax"/>
        </c:scaling>
        <c:delete val="0"/>
        <c:axPos val="l"/>
        <c:majorTickMark val="none"/>
        <c:minorTickMark val="none"/>
        <c:tickLblPos val="nextTo"/>
        <c:txPr>
          <a:bodyPr/>
          <a:lstStyle/>
          <a:p>
            <a:pPr>
              <a:defRPr lang="ru-RU"/>
            </a:pPr>
            <a:endParaRPr lang="en-US"/>
          </a:p>
        </c:txPr>
        <c:crossAx val="135142016"/>
        <c:crosses val="autoZero"/>
        <c:auto val="1"/>
        <c:lblAlgn val="ctr"/>
        <c:lblOffset val="100"/>
        <c:noMultiLvlLbl val="0"/>
      </c:catAx>
      <c:valAx>
        <c:axId val="135142016"/>
        <c:scaling>
          <c:orientation val="minMax"/>
        </c:scaling>
        <c:delete val="1"/>
        <c:axPos val="b"/>
        <c:numFmt formatCode="###0.0" sourceLinked="1"/>
        <c:majorTickMark val="out"/>
        <c:minorTickMark val="none"/>
        <c:tickLblPos val="none"/>
        <c:crossAx val="135140480"/>
        <c:crosses val="autoZero"/>
        <c:crossBetween val="between"/>
      </c:valAx>
    </c:plotArea>
    <c:plotVisOnly val="1"/>
    <c:dispBlanksAs val="gap"/>
    <c:showDLblsOverMax val="0"/>
  </c:chart>
  <c:txPr>
    <a:bodyPr/>
    <a:lstStyle/>
    <a:p>
      <a:pPr>
        <a:defRPr sz="1200"/>
      </a:pPr>
      <a:endParaRPr lang="en-US"/>
    </a:p>
  </c:txPr>
  <c:externalData r:id="rId1">
    <c:autoUpdate val="0"/>
  </c:externalData>
</c:chartSpace>
</file>

<file path=ppt/charts/chart3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manualLayout>
          <c:layoutTarget val="inner"/>
          <c:xMode val="edge"/>
          <c:yMode val="edge"/>
          <c:x val="0.42530583774341285"/>
          <c:y val="1.906695051901142E-2"/>
          <c:w val="0.56322298877360455"/>
          <c:h val="0.94756588607271852"/>
        </c:manualLayout>
      </c:layout>
      <c:bar3DChart>
        <c:barDir val="bar"/>
        <c:grouping val="stacked"/>
        <c:varyColors val="0"/>
        <c:ser>
          <c:idx val="0"/>
          <c:order val="0"/>
          <c:tx>
            <c:strRef>
              <c:f>Лист1!$B$1</c:f>
              <c:strCache>
                <c:ptCount val="1"/>
                <c:pt idx="0">
                  <c:v>Ряд 1</c:v>
                </c:pt>
              </c:strCache>
            </c:strRef>
          </c:tx>
          <c:invertIfNegative val="0"/>
          <c:dLbls>
            <c:dLbl>
              <c:idx val="0"/>
              <c:layout>
                <c:manualLayout>
                  <c:x val="3.7281313819693185E-2"/>
                  <c:y val="-2.3833688148764292E-3"/>
                </c:manualLayout>
              </c:layout>
              <c:showLegendKey val="0"/>
              <c:showVal val="1"/>
              <c:showCatName val="0"/>
              <c:showSerName val="0"/>
              <c:showPercent val="0"/>
              <c:showBubbleSize val="0"/>
            </c:dLbl>
            <c:dLbl>
              <c:idx val="1"/>
              <c:layout>
                <c:manualLayout>
                  <c:x val="4.4450797246557164E-2"/>
                  <c:y val="-7.1501064446293748E-3"/>
                </c:manualLayout>
              </c:layout>
              <c:showLegendKey val="0"/>
              <c:showVal val="1"/>
              <c:showCatName val="0"/>
              <c:showSerName val="0"/>
              <c:showPercent val="0"/>
              <c:showBubbleSize val="0"/>
            </c:dLbl>
            <c:dLbl>
              <c:idx val="2"/>
              <c:layout>
                <c:manualLayout>
                  <c:x val="4.1583003875811493E-2"/>
                  <c:y val="-1.8766683581704191E-7"/>
                </c:manualLayout>
              </c:layout>
              <c:showLegendKey val="0"/>
              <c:showVal val="1"/>
              <c:showCatName val="0"/>
              <c:showSerName val="0"/>
              <c:showPercent val="0"/>
              <c:showBubbleSize val="0"/>
            </c:dLbl>
            <c:dLbl>
              <c:idx val="3"/>
              <c:layout>
                <c:manualLayout>
                  <c:x val="5.3054177358793919E-2"/>
                  <c:y val="-2.3833688148764292E-3"/>
                </c:manualLayout>
              </c:layout>
              <c:showLegendKey val="0"/>
              <c:showVal val="1"/>
              <c:showCatName val="0"/>
              <c:showSerName val="0"/>
              <c:showPercent val="0"/>
              <c:showBubbleSize val="0"/>
            </c:dLbl>
            <c:txPr>
              <a:bodyPr/>
              <a:lstStyle/>
              <a:p>
                <a:pPr>
                  <a:defRPr lang="ru-RU" b="1"/>
                </a:pPr>
                <a:endParaRPr lang="en-US"/>
              </a:p>
            </c:txPr>
            <c:showLegendKey val="0"/>
            <c:showVal val="1"/>
            <c:showCatName val="0"/>
            <c:showSerName val="0"/>
            <c:showPercent val="0"/>
            <c:showBubbleSize val="0"/>
            <c:showLeaderLines val="0"/>
          </c:dLbls>
          <c:cat>
            <c:strRef>
              <c:f>Лист1!$A$2:$A$6</c:f>
              <c:strCache>
                <c:ptCount val="5"/>
                <c:pt idx="0">
                  <c:v>არასრული საშუალო</c:v>
                </c:pt>
                <c:pt idx="1">
                  <c:v>არასრული უმაღლესი</c:v>
                </c:pt>
                <c:pt idx="2">
                  <c:v>პროფტექნიკუმი</c:v>
                </c:pt>
                <c:pt idx="3">
                  <c:v>სრული საშუალო</c:v>
                </c:pt>
                <c:pt idx="4">
                  <c:v>უმაღლესი</c:v>
                </c:pt>
              </c:strCache>
            </c:strRef>
          </c:cat>
          <c:val>
            <c:numRef>
              <c:f>Лист1!$B$2:$B$6</c:f>
              <c:numCache>
                <c:formatCode>###0.0</c:formatCode>
                <c:ptCount val="5"/>
                <c:pt idx="0">
                  <c:v>2.3608768971332199</c:v>
                </c:pt>
                <c:pt idx="1">
                  <c:v>4.7217537942664434</c:v>
                </c:pt>
                <c:pt idx="2">
                  <c:v>17.200674536256322</c:v>
                </c:pt>
                <c:pt idx="3">
                  <c:v>33.389544688026966</c:v>
                </c:pt>
                <c:pt idx="4">
                  <c:v>42.327150084317026</c:v>
                </c:pt>
              </c:numCache>
            </c:numRef>
          </c:val>
        </c:ser>
        <c:dLbls>
          <c:showLegendKey val="0"/>
          <c:showVal val="1"/>
          <c:showCatName val="0"/>
          <c:showSerName val="0"/>
          <c:showPercent val="0"/>
          <c:showBubbleSize val="0"/>
        </c:dLbls>
        <c:gapWidth val="95"/>
        <c:gapDepth val="95"/>
        <c:shape val="box"/>
        <c:axId val="135183744"/>
        <c:axId val="140084352"/>
        <c:axId val="0"/>
      </c:bar3DChart>
      <c:catAx>
        <c:axId val="135183744"/>
        <c:scaling>
          <c:orientation val="minMax"/>
        </c:scaling>
        <c:delete val="0"/>
        <c:axPos val="l"/>
        <c:majorTickMark val="none"/>
        <c:minorTickMark val="none"/>
        <c:tickLblPos val="nextTo"/>
        <c:txPr>
          <a:bodyPr/>
          <a:lstStyle/>
          <a:p>
            <a:pPr>
              <a:defRPr lang="ru-RU"/>
            </a:pPr>
            <a:endParaRPr lang="en-US"/>
          </a:p>
        </c:txPr>
        <c:crossAx val="140084352"/>
        <c:crosses val="autoZero"/>
        <c:auto val="1"/>
        <c:lblAlgn val="ctr"/>
        <c:lblOffset val="100"/>
        <c:noMultiLvlLbl val="0"/>
      </c:catAx>
      <c:valAx>
        <c:axId val="140084352"/>
        <c:scaling>
          <c:orientation val="minMax"/>
        </c:scaling>
        <c:delete val="1"/>
        <c:axPos val="b"/>
        <c:numFmt formatCode="###0.0" sourceLinked="1"/>
        <c:majorTickMark val="out"/>
        <c:minorTickMark val="none"/>
        <c:tickLblPos val="none"/>
        <c:crossAx val="135183744"/>
        <c:crosses val="autoZero"/>
        <c:crossBetween val="between"/>
      </c:valAx>
    </c:plotArea>
    <c:plotVisOnly val="1"/>
    <c:dispBlanksAs val="gap"/>
    <c:showDLblsOverMax val="0"/>
  </c:chart>
  <c:txPr>
    <a:bodyPr/>
    <a:lstStyle/>
    <a:p>
      <a:pPr>
        <a:defRPr sz="1200"/>
      </a:pPr>
      <a:endParaRPr lang="en-US"/>
    </a:p>
  </c:txPr>
  <c:externalData r:id="rId1">
    <c:autoUpdate val="0"/>
  </c:externalData>
</c:chartSpace>
</file>

<file path=ppt/charts/chart3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bar"/>
        <c:grouping val="stacked"/>
        <c:varyColors val="0"/>
        <c:ser>
          <c:idx val="0"/>
          <c:order val="0"/>
          <c:tx>
            <c:strRef>
              <c:f>Лист1!$B$1</c:f>
              <c:strCache>
                <c:ptCount val="1"/>
                <c:pt idx="0">
                  <c:v>Ряд 1</c:v>
                </c:pt>
              </c:strCache>
            </c:strRef>
          </c:tx>
          <c:invertIfNegative val="0"/>
          <c:dLbls>
            <c:dLbl>
              <c:idx val="0"/>
              <c:layout>
                <c:manualLayout>
                  <c:x val="3.7281313819693185E-2"/>
                  <c:y val="-2.3833688148764292E-3"/>
                </c:manualLayout>
              </c:layout>
              <c:showLegendKey val="0"/>
              <c:showVal val="1"/>
              <c:showCatName val="0"/>
              <c:showSerName val="0"/>
              <c:showPercent val="0"/>
              <c:showBubbleSize val="0"/>
            </c:dLbl>
            <c:dLbl>
              <c:idx val="1"/>
              <c:layout>
                <c:manualLayout>
                  <c:x val="4.4450797246557164E-2"/>
                  <c:y val="-7.1501064446293748E-3"/>
                </c:manualLayout>
              </c:layout>
              <c:showLegendKey val="0"/>
              <c:showVal val="1"/>
              <c:showCatName val="0"/>
              <c:showSerName val="0"/>
              <c:showPercent val="0"/>
              <c:showBubbleSize val="0"/>
            </c:dLbl>
            <c:dLbl>
              <c:idx val="2"/>
              <c:layout>
                <c:manualLayout>
                  <c:x val="4.1583003875811493E-2"/>
                  <c:y val="-1.8766683581704191E-7"/>
                </c:manualLayout>
              </c:layout>
              <c:showLegendKey val="0"/>
              <c:showVal val="1"/>
              <c:showCatName val="0"/>
              <c:showSerName val="0"/>
              <c:showPercent val="0"/>
              <c:showBubbleSize val="0"/>
            </c:dLbl>
            <c:dLbl>
              <c:idx val="3"/>
              <c:layout>
                <c:manualLayout>
                  <c:x val="5.3054177358793919E-2"/>
                  <c:y val="-2.3833688148764292E-3"/>
                </c:manualLayout>
              </c:layout>
              <c:showLegendKey val="0"/>
              <c:showVal val="1"/>
              <c:showCatName val="0"/>
              <c:showSerName val="0"/>
              <c:showPercent val="0"/>
              <c:showBubbleSize val="0"/>
            </c:dLbl>
            <c:txPr>
              <a:bodyPr/>
              <a:lstStyle/>
              <a:p>
                <a:pPr>
                  <a:defRPr lang="ru-RU" b="1"/>
                </a:pPr>
                <a:endParaRPr lang="en-US"/>
              </a:p>
            </c:txPr>
            <c:showLegendKey val="0"/>
            <c:showVal val="1"/>
            <c:showCatName val="0"/>
            <c:showSerName val="0"/>
            <c:showPercent val="0"/>
            <c:showBubbleSize val="0"/>
            <c:showLeaderLines val="0"/>
          </c:dLbls>
          <c:cat>
            <c:strRef>
              <c:f>Лист1!$A$2:$A$6</c:f>
              <c:strCache>
                <c:ptCount val="5"/>
                <c:pt idx="0">
                  <c:v>სხვა</c:v>
                </c:pt>
                <c:pt idx="1">
                  <c:v>აზერბაიჯანელი</c:v>
                </c:pt>
                <c:pt idx="2">
                  <c:v>რუსი</c:v>
                </c:pt>
                <c:pt idx="3">
                  <c:v>სომეხი</c:v>
                </c:pt>
                <c:pt idx="4">
                  <c:v>ქართველი</c:v>
                </c:pt>
              </c:strCache>
            </c:strRef>
          </c:cat>
          <c:val>
            <c:numRef>
              <c:f>Лист1!$B$2:$B$6</c:f>
              <c:numCache>
                <c:formatCode>####.0</c:formatCode>
                <c:ptCount val="5"/>
                <c:pt idx="0">
                  <c:v>0.83333333333333359</c:v>
                </c:pt>
                <c:pt idx="1">
                  <c:v>0.16666666666666666</c:v>
                </c:pt>
                <c:pt idx="2">
                  <c:v>0.33333333333333331</c:v>
                </c:pt>
                <c:pt idx="3" formatCode="###0.0">
                  <c:v>2</c:v>
                </c:pt>
                <c:pt idx="4" formatCode="###0.0">
                  <c:v>96.666666666666671</c:v>
                </c:pt>
              </c:numCache>
            </c:numRef>
          </c:val>
        </c:ser>
        <c:dLbls>
          <c:showLegendKey val="0"/>
          <c:showVal val="1"/>
          <c:showCatName val="0"/>
          <c:showSerName val="0"/>
          <c:showPercent val="0"/>
          <c:showBubbleSize val="0"/>
        </c:dLbls>
        <c:gapWidth val="95"/>
        <c:gapDepth val="95"/>
        <c:shape val="box"/>
        <c:axId val="138622848"/>
        <c:axId val="138624384"/>
        <c:axId val="0"/>
      </c:bar3DChart>
      <c:catAx>
        <c:axId val="138622848"/>
        <c:scaling>
          <c:orientation val="minMax"/>
        </c:scaling>
        <c:delete val="0"/>
        <c:axPos val="l"/>
        <c:majorTickMark val="none"/>
        <c:minorTickMark val="none"/>
        <c:tickLblPos val="nextTo"/>
        <c:txPr>
          <a:bodyPr/>
          <a:lstStyle/>
          <a:p>
            <a:pPr>
              <a:defRPr lang="ru-RU"/>
            </a:pPr>
            <a:endParaRPr lang="en-US"/>
          </a:p>
        </c:txPr>
        <c:crossAx val="138624384"/>
        <c:crosses val="autoZero"/>
        <c:auto val="1"/>
        <c:lblAlgn val="ctr"/>
        <c:lblOffset val="100"/>
        <c:noMultiLvlLbl val="0"/>
      </c:catAx>
      <c:valAx>
        <c:axId val="138624384"/>
        <c:scaling>
          <c:orientation val="minMax"/>
        </c:scaling>
        <c:delete val="1"/>
        <c:axPos val="b"/>
        <c:numFmt formatCode="####.0" sourceLinked="1"/>
        <c:majorTickMark val="out"/>
        <c:minorTickMark val="none"/>
        <c:tickLblPos val="none"/>
        <c:crossAx val="138622848"/>
        <c:crosses val="autoZero"/>
        <c:crossBetween val="between"/>
      </c:valAx>
    </c:plotArea>
    <c:plotVisOnly val="1"/>
    <c:dispBlanksAs val="gap"/>
    <c:showDLblsOverMax val="0"/>
  </c:chart>
  <c:txPr>
    <a:bodyPr/>
    <a:lstStyle/>
    <a:p>
      <a:pPr>
        <a:defRPr sz="1200"/>
      </a:pPr>
      <a:endParaRPr lang="en-US"/>
    </a:p>
  </c:txPr>
  <c:externalData r:id="rId1">
    <c:autoUpdate val="0"/>
  </c:externalData>
</c:chartSpace>
</file>

<file path=ppt/charts/chart3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bar"/>
        <c:grouping val="stacked"/>
        <c:varyColors val="0"/>
        <c:ser>
          <c:idx val="0"/>
          <c:order val="0"/>
          <c:tx>
            <c:strRef>
              <c:f>Лист1!$B$1</c:f>
              <c:strCache>
                <c:ptCount val="1"/>
                <c:pt idx="0">
                  <c:v>Ряд 1</c:v>
                </c:pt>
              </c:strCache>
            </c:strRef>
          </c:tx>
          <c:invertIfNegative val="0"/>
          <c:dLbls>
            <c:dLbl>
              <c:idx val="0"/>
              <c:layout>
                <c:manualLayout>
                  <c:x val="3.7281313819693185E-2"/>
                  <c:y val="-2.3833688148764292E-3"/>
                </c:manualLayout>
              </c:layout>
              <c:showLegendKey val="0"/>
              <c:showVal val="1"/>
              <c:showCatName val="0"/>
              <c:showSerName val="0"/>
              <c:showPercent val="0"/>
              <c:showBubbleSize val="0"/>
            </c:dLbl>
            <c:dLbl>
              <c:idx val="1"/>
              <c:layout>
                <c:manualLayout>
                  <c:x val="4.4450797246557164E-2"/>
                  <c:y val="-7.1501064446293748E-3"/>
                </c:manualLayout>
              </c:layout>
              <c:showLegendKey val="0"/>
              <c:showVal val="1"/>
              <c:showCatName val="0"/>
              <c:showSerName val="0"/>
              <c:showPercent val="0"/>
              <c:showBubbleSize val="0"/>
            </c:dLbl>
            <c:dLbl>
              <c:idx val="2"/>
              <c:layout>
                <c:manualLayout>
                  <c:x val="4.1583003875811493E-2"/>
                  <c:y val="-1.8766683581704191E-7"/>
                </c:manualLayout>
              </c:layout>
              <c:showLegendKey val="0"/>
              <c:showVal val="1"/>
              <c:showCatName val="0"/>
              <c:showSerName val="0"/>
              <c:showPercent val="0"/>
              <c:showBubbleSize val="0"/>
            </c:dLbl>
            <c:dLbl>
              <c:idx val="3"/>
              <c:layout>
                <c:manualLayout>
                  <c:x val="5.3054177358793919E-2"/>
                  <c:y val="-2.3833688148764292E-3"/>
                </c:manualLayout>
              </c:layout>
              <c:showLegendKey val="0"/>
              <c:showVal val="1"/>
              <c:showCatName val="0"/>
              <c:showSerName val="0"/>
              <c:showPercent val="0"/>
              <c:showBubbleSize val="0"/>
            </c:dLbl>
            <c:txPr>
              <a:bodyPr/>
              <a:lstStyle/>
              <a:p>
                <a:pPr>
                  <a:defRPr sz="1200" b="1"/>
                </a:pPr>
                <a:endParaRPr lang="en-US"/>
              </a:p>
            </c:txPr>
            <c:showLegendKey val="0"/>
            <c:showVal val="1"/>
            <c:showCatName val="0"/>
            <c:showSerName val="0"/>
            <c:showPercent val="0"/>
            <c:showBubbleSize val="0"/>
            <c:showLeaderLines val="0"/>
          </c:dLbls>
          <c:cat>
            <c:strRef>
              <c:f>Лист1!$A$2:$A$16</c:f>
              <c:strCache>
                <c:ptCount val="15"/>
                <c:pt idx="0">
                  <c:v>სხვა</c:v>
                </c:pt>
                <c:pt idx="1">
                  <c:v>ხელმძღვანელი უცხოურ ორგანიზაციაში</c:v>
                </c:pt>
                <c:pt idx="2">
                  <c:v>გლეხი</c:v>
                </c:pt>
                <c:pt idx="3">
                  <c:v>მოსამსახურე უცხოურ ორგანიზაციაში</c:v>
                </c:pt>
                <c:pt idx="4">
                  <c:v>მუშა კერძო საწარმოში</c:v>
                </c:pt>
                <c:pt idx="5">
                  <c:v>ხელმძღვანელი სახელმწიფო დაწესებულებაში\საწარმოში</c:v>
                </c:pt>
                <c:pt idx="6">
                  <c:v>ხელმძღვანელიკერძო საწარმოში</c:v>
                </c:pt>
                <c:pt idx="7">
                  <c:v>სტუდენტი</c:v>
                </c:pt>
                <c:pt idx="8">
                  <c:v>მეწარმე/ბიზნესმენი</c:v>
                </c:pt>
                <c:pt idx="9">
                  <c:v>თვითდასაქმებული</c:v>
                </c:pt>
                <c:pt idx="10">
                  <c:v>უმუშევარი</c:v>
                </c:pt>
                <c:pt idx="11">
                  <c:v>მოსამსახურე კერძო საწარმოში</c:v>
                </c:pt>
                <c:pt idx="12">
                  <c:v>პენსიონერი\პენსიონერი უნარშეზღუდულობის მიზეზით</c:v>
                </c:pt>
                <c:pt idx="13">
                  <c:v>მოსამსახურე სახელმწიფო დაწესებულებაში\საწარმოში</c:v>
                </c:pt>
                <c:pt idx="14">
                  <c:v>დიასახლისი</c:v>
                </c:pt>
              </c:strCache>
            </c:strRef>
          </c:cat>
          <c:val>
            <c:numRef>
              <c:f>Лист1!$B$2:$B$16</c:f>
              <c:numCache>
                <c:formatCode>####.0</c:formatCode>
                <c:ptCount val="15"/>
                <c:pt idx="0" formatCode="###0.0">
                  <c:v>3.5</c:v>
                </c:pt>
                <c:pt idx="1">
                  <c:v>0.16666666666666666</c:v>
                </c:pt>
                <c:pt idx="2">
                  <c:v>0.16666666666666666</c:v>
                </c:pt>
                <c:pt idx="3">
                  <c:v>0.33333333333333331</c:v>
                </c:pt>
                <c:pt idx="4" formatCode="###0.0">
                  <c:v>1.6666666666666667</c:v>
                </c:pt>
                <c:pt idx="5" formatCode="###0.0">
                  <c:v>2</c:v>
                </c:pt>
                <c:pt idx="6" formatCode="###0.0">
                  <c:v>2</c:v>
                </c:pt>
                <c:pt idx="7" formatCode="###0.0">
                  <c:v>2.3333333333333335</c:v>
                </c:pt>
                <c:pt idx="8" formatCode="###0.0">
                  <c:v>3.5</c:v>
                </c:pt>
                <c:pt idx="9" formatCode="###0.0">
                  <c:v>4.5</c:v>
                </c:pt>
                <c:pt idx="10" formatCode="###0.0">
                  <c:v>10.5</c:v>
                </c:pt>
                <c:pt idx="11" formatCode="###0.0">
                  <c:v>15.833333333333334</c:v>
                </c:pt>
                <c:pt idx="12" formatCode="###0.0">
                  <c:v>16.166666666666668</c:v>
                </c:pt>
                <c:pt idx="13" formatCode="###0.0">
                  <c:v>16.333333333333325</c:v>
                </c:pt>
                <c:pt idx="14" formatCode="###0.0">
                  <c:v>21</c:v>
                </c:pt>
              </c:numCache>
            </c:numRef>
          </c:val>
        </c:ser>
        <c:dLbls>
          <c:showLegendKey val="0"/>
          <c:showVal val="1"/>
          <c:showCatName val="0"/>
          <c:showSerName val="0"/>
          <c:showPercent val="0"/>
          <c:showBubbleSize val="0"/>
        </c:dLbls>
        <c:gapWidth val="95"/>
        <c:gapDepth val="95"/>
        <c:shape val="box"/>
        <c:axId val="140206464"/>
        <c:axId val="140208000"/>
        <c:axId val="0"/>
      </c:bar3DChart>
      <c:catAx>
        <c:axId val="140206464"/>
        <c:scaling>
          <c:orientation val="minMax"/>
        </c:scaling>
        <c:delete val="0"/>
        <c:axPos val="l"/>
        <c:majorTickMark val="none"/>
        <c:minorTickMark val="none"/>
        <c:tickLblPos val="nextTo"/>
        <c:crossAx val="140208000"/>
        <c:crosses val="autoZero"/>
        <c:auto val="1"/>
        <c:lblAlgn val="ctr"/>
        <c:lblOffset val="100"/>
        <c:noMultiLvlLbl val="0"/>
      </c:catAx>
      <c:valAx>
        <c:axId val="140208000"/>
        <c:scaling>
          <c:orientation val="minMax"/>
        </c:scaling>
        <c:delete val="1"/>
        <c:axPos val="b"/>
        <c:numFmt formatCode="###0.0" sourceLinked="1"/>
        <c:majorTickMark val="out"/>
        <c:minorTickMark val="none"/>
        <c:tickLblPos val="none"/>
        <c:crossAx val="140206464"/>
        <c:crosses val="autoZero"/>
        <c:crossBetween val="between"/>
      </c:valAx>
    </c:plotArea>
    <c:plotVisOnly val="1"/>
    <c:dispBlanksAs val="gap"/>
    <c:showDLblsOverMax val="0"/>
  </c:chart>
  <c:txPr>
    <a:bodyPr/>
    <a:lstStyle/>
    <a:p>
      <a:pPr>
        <a:defRPr sz="11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bar"/>
        <c:grouping val="stacked"/>
        <c:varyColors val="0"/>
        <c:ser>
          <c:idx val="0"/>
          <c:order val="0"/>
          <c:tx>
            <c:strRef>
              <c:f>Лист1!$B$1</c:f>
              <c:strCache>
                <c:ptCount val="1"/>
                <c:pt idx="0">
                  <c:v>Ряд 1</c:v>
                </c:pt>
              </c:strCache>
            </c:strRef>
          </c:tx>
          <c:invertIfNegative val="0"/>
          <c:dLbls>
            <c:dLbl>
              <c:idx val="1"/>
              <c:layout/>
              <c:tx>
                <c:rich>
                  <a:bodyPr/>
                  <a:lstStyle/>
                  <a:p>
                    <a:r>
                      <a:rPr lang="en-US" smtClean="0"/>
                      <a:t>0,8</a:t>
                    </a:r>
                    <a:endParaRPr lang="en-US"/>
                  </a:p>
                </c:rich>
              </c:tx>
              <c:showLegendKey val="0"/>
              <c:showVal val="1"/>
              <c:showCatName val="0"/>
              <c:showSerName val="0"/>
              <c:showPercent val="0"/>
              <c:showBubbleSize val="0"/>
            </c:dLbl>
            <c:dLbl>
              <c:idx val="3"/>
              <c:layout/>
              <c:tx>
                <c:rich>
                  <a:bodyPr/>
                  <a:lstStyle/>
                  <a:p>
                    <a:r>
                      <a:rPr lang="en-US" smtClean="0"/>
                      <a:t>0,2</a:t>
                    </a:r>
                    <a:endParaRPr lang="en-US"/>
                  </a:p>
                </c:rich>
              </c:tx>
              <c:showLegendKey val="0"/>
              <c:showVal val="1"/>
              <c:showCatName val="0"/>
              <c:showSerName val="0"/>
              <c:showPercent val="0"/>
              <c:showBubbleSize val="0"/>
            </c:dLbl>
            <c:dLbl>
              <c:idx val="4"/>
              <c:layout/>
              <c:tx>
                <c:rich>
                  <a:bodyPr/>
                  <a:lstStyle/>
                  <a:p>
                    <a:r>
                      <a:rPr lang="en-US" smtClean="0"/>
                      <a:t>0,3</a:t>
                    </a:r>
                    <a:endParaRPr lang="en-US"/>
                  </a:p>
                </c:rich>
              </c:tx>
              <c:showLegendKey val="0"/>
              <c:showVal val="1"/>
              <c:showCatName val="0"/>
              <c:showSerName val="0"/>
              <c:showPercent val="0"/>
              <c:showBubbleSize val="0"/>
            </c:dLbl>
            <c:dLbl>
              <c:idx val="5"/>
              <c:layout/>
              <c:tx>
                <c:rich>
                  <a:bodyPr/>
                  <a:lstStyle/>
                  <a:p>
                    <a:r>
                      <a:rPr lang="en-US" smtClean="0"/>
                      <a:t>0,3</a:t>
                    </a:r>
                    <a:endParaRPr lang="en-US"/>
                  </a:p>
                </c:rich>
              </c:tx>
              <c:showLegendKey val="0"/>
              <c:showVal val="1"/>
              <c:showCatName val="0"/>
              <c:showSerName val="0"/>
              <c:showPercent val="0"/>
              <c:showBubbleSize val="0"/>
            </c:dLbl>
            <c:dLbl>
              <c:idx val="6"/>
              <c:layout/>
              <c:tx>
                <c:rich>
                  <a:bodyPr/>
                  <a:lstStyle/>
                  <a:p>
                    <a:r>
                      <a:rPr lang="en-US" smtClean="0"/>
                      <a:t>0,5</a:t>
                    </a:r>
                    <a:endParaRPr lang="en-US"/>
                  </a:p>
                </c:rich>
              </c:tx>
              <c:showLegendKey val="0"/>
              <c:showVal val="1"/>
              <c:showCatName val="0"/>
              <c:showSerName val="0"/>
              <c:showPercent val="0"/>
              <c:showBubbleSize val="0"/>
            </c:dLbl>
            <c:dLbl>
              <c:idx val="7"/>
              <c:layout/>
              <c:tx>
                <c:rich>
                  <a:bodyPr/>
                  <a:lstStyle/>
                  <a:p>
                    <a:r>
                      <a:rPr lang="en-US" smtClean="0"/>
                      <a:t>0,6</a:t>
                    </a:r>
                    <a:endParaRPr lang="en-US"/>
                  </a:p>
                </c:rich>
              </c:tx>
              <c:showLegendKey val="0"/>
              <c:showVal val="1"/>
              <c:showCatName val="0"/>
              <c:showSerName val="0"/>
              <c:showPercent val="0"/>
              <c:showBubbleSize val="0"/>
            </c:dLbl>
            <c:dLbl>
              <c:idx val="8"/>
              <c:layout/>
              <c:tx>
                <c:rich>
                  <a:bodyPr/>
                  <a:lstStyle/>
                  <a:p>
                    <a:r>
                      <a:rPr lang="en-US" smtClean="0"/>
                      <a:t>0,7</a:t>
                    </a:r>
                    <a:endParaRPr lang="en-US"/>
                  </a:p>
                </c:rich>
              </c:tx>
              <c:showLegendKey val="0"/>
              <c:showVal val="1"/>
              <c:showCatName val="0"/>
              <c:showSerName val="0"/>
              <c:showPercent val="0"/>
              <c:showBubbleSize val="0"/>
            </c:dLbl>
            <c:txPr>
              <a:bodyPr/>
              <a:lstStyle/>
              <a:p>
                <a:pPr>
                  <a:defRPr b="1"/>
                </a:pPr>
                <a:endParaRPr lang="en-US"/>
              </a:p>
            </c:txPr>
            <c:showLegendKey val="0"/>
            <c:showVal val="1"/>
            <c:showCatName val="0"/>
            <c:showSerName val="0"/>
            <c:showPercent val="0"/>
            <c:showBubbleSize val="0"/>
            <c:showLeaderLines val="0"/>
          </c:dLbls>
          <c:cat>
            <c:strRef>
              <c:f>Лист1!$A$2:$A$23</c:f>
              <c:strCache>
                <c:ptCount val="22"/>
                <c:pt idx="0">
                  <c:v>იბერია TV</c:v>
                </c:pt>
                <c:pt idx="1">
                  <c:v>სხვა ქართული არხი</c:v>
                </c:pt>
                <c:pt idx="2">
                  <c:v>რუსულიარხები</c:v>
                </c:pt>
                <c:pt idx="3">
                  <c:v>აზერბაიჯანულიარხები</c:v>
                </c:pt>
                <c:pt idx="4">
                  <c:v>თურქულიარხები</c:v>
                </c:pt>
                <c:pt idx="5">
                  <c:v>სხვაუცხოურიარხები</c:v>
                </c:pt>
                <c:pt idx="6">
                  <c:v>ტაბულა</c:v>
                </c:pt>
                <c:pt idx="7">
                  <c:v>ობიექტივი</c:v>
                </c:pt>
                <c:pt idx="8">
                  <c:v>კავკასია</c:v>
                </c:pt>
                <c:pt idx="9">
                  <c:v>მარაო</c:v>
                </c:pt>
                <c:pt idx="10">
                  <c:v>კომედიარხი</c:v>
                </c:pt>
                <c:pt idx="11">
                  <c:v>რეგიონულიქართულიარხები</c:v>
                </c:pt>
                <c:pt idx="12">
                  <c:v>მეორეარხი</c:v>
                </c:pt>
                <c:pt idx="13">
                  <c:v>პალიტრა NEWS</c:v>
                </c:pt>
                <c:pt idx="14">
                  <c:v>პირველიარხი</c:v>
                </c:pt>
                <c:pt idx="15">
                  <c:v>TV პირველი</c:v>
                </c:pt>
                <c:pt idx="16">
                  <c:v>მაესტრო</c:v>
                </c:pt>
                <c:pt idx="17">
                  <c:v>სომხურიარხები</c:v>
                </c:pt>
                <c:pt idx="18">
                  <c:v>GDS</c:v>
                </c:pt>
                <c:pt idx="19">
                  <c:v>აჭარისტელევიზია</c:v>
                </c:pt>
                <c:pt idx="20">
                  <c:v>რუსთავი - 2</c:v>
                </c:pt>
                <c:pt idx="21">
                  <c:v>იმედი</c:v>
                </c:pt>
              </c:strCache>
            </c:strRef>
          </c:cat>
          <c:val>
            <c:numRef>
              <c:f>Лист1!$B$2:$B$23</c:f>
              <c:numCache>
                <c:formatCode>0.0%</c:formatCode>
                <c:ptCount val="22"/>
                <c:pt idx="0">
                  <c:v>2.0000000000000013E-3</c:v>
                </c:pt>
                <c:pt idx="1">
                  <c:v>2.0000000000000013E-3</c:v>
                </c:pt>
                <c:pt idx="2">
                  <c:v>2.0000000000000013E-3</c:v>
                </c:pt>
                <c:pt idx="3">
                  <c:v>2.0000000000000013E-3</c:v>
                </c:pt>
                <c:pt idx="4">
                  <c:v>2.0000000000000013E-3</c:v>
                </c:pt>
                <c:pt idx="5">
                  <c:v>2.0000000000000013E-3</c:v>
                </c:pt>
                <c:pt idx="6">
                  <c:v>3.0000000000000014E-3</c:v>
                </c:pt>
                <c:pt idx="7">
                  <c:v>3.0000000000000014E-3</c:v>
                </c:pt>
                <c:pt idx="8">
                  <c:v>5.0000000000000027E-3</c:v>
                </c:pt>
                <c:pt idx="9">
                  <c:v>5.0000000000000027E-3</c:v>
                </c:pt>
                <c:pt idx="10">
                  <c:v>7.0000000000000027E-3</c:v>
                </c:pt>
                <c:pt idx="11">
                  <c:v>9.0000000000000028E-3</c:v>
                </c:pt>
                <c:pt idx="12">
                  <c:v>1.0000000000000005E-2</c:v>
                </c:pt>
                <c:pt idx="13">
                  <c:v>1.7000000000000001E-2</c:v>
                </c:pt>
                <c:pt idx="14">
                  <c:v>1.900000000000001E-2</c:v>
                </c:pt>
                <c:pt idx="15">
                  <c:v>2.0000000000000011E-2</c:v>
                </c:pt>
                <c:pt idx="16">
                  <c:v>2.4E-2</c:v>
                </c:pt>
                <c:pt idx="17">
                  <c:v>2.9000000000000001E-2</c:v>
                </c:pt>
                <c:pt idx="18">
                  <c:v>3.2000000000000021E-2</c:v>
                </c:pt>
                <c:pt idx="19">
                  <c:v>0.13</c:v>
                </c:pt>
                <c:pt idx="20">
                  <c:v>0.32000000000000017</c:v>
                </c:pt>
                <c:pt idx="21">
                  <c:v>0.35500000000000015</c:v>
                </c:pt>
              </c:numCache>
            </c:numRef>
          </c:val>
        </c:ser>
        <c:dLbls>
          <c:showLegendKey val="0"/>
          <c:showVal val="0"/>
          <c:showCatName val="0"/>
          <c:showSerName val="0"/>
          <c:showPercent val="0"/>
          <c:showBubbleSize val="0"/>
        </c:dLbls>
        <c:gapWidth val="150"/>
        <c:shape val="box"/>
        <c:axId val="40270848"/>
        <c:axId val="40276736"/>
        <c:axId val="0"/>
      </c:bar3DChart>
      <c:catAx>
        <c:axId val="40270848"/>
        <c:scaling>
          <c:orientation val="minMax"/>
        </c:scaling>
        <c:delete val="0"/>
        <c:axPos val="l"/>
        <c:majorTickMark val="out"/>
        <c:minorTickMark val="none"/>
        <c:tickLblPos val="nextTo"/>
        <c:txPr>
          <a:bodyPr/>
          <a:lstStyle/>
          <a:p>
            <a:pPr>
              <a:defRPr sz="1100"/>
            </a:pPr>
            <a:endParaRPr lang="en-US"/>
          </a:p>
        </c:txPr>
        <c:crossAx val="40276736"/>
        <c:crosses val="autoZero"/>
        <c:auto val="1"/>
        <c:lblAlgn val="ctr"/>
        <c:lblOffset val="100"/>
        <c:noMultiLvlLbl val="0"/>
      </c:catAx>
      <c:valAx>
        <c:axId val="40276736"/>
        <c:scaling>
          <c:orientation val="minMax"/>
        </c:scaling>
        <c:delete val="1"/>
        <c:axPos val="b"/>
        <c:majorGridlines/>
        <c:numFmt formatCode="0.0%" sourceLinked="1"/>
        <c:majorTickMark val="out"/>
        <c:minorTickMark val="none"/>
        <c:tickLblPos val="none"/>
        <c:crossAx val="40270848"/>
        <c:crosses val="autoZero"/>
        <c:crossBetween val="between"/>
      </c:valAx>
    </c:plotArea>
    <c:plotVisOnly val="1"/>
    <c:dispBlanksAs val="gap"/>
    <c:showDLblsOverMax val="0"/>
  </c:chart>
  <c:txPr>
    <a:bodyPr/>
    <a:lstStyle/>
    <a:p>
      <a:pPr>
        <a:defRPr sz="12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bar"/>
        <c:grouping val="stacked"/>
        <c:varyColors val="0"/>
        <c:ser>
          <c:idx val="0"/>
          <c:order val="0"/>
          <c:tx>
            <c:strRef>
              <c:f>Лист1!$B$1</c:f>
              <c:strCache>
                <c:ptCount val="1"/>
                <c:pt idx="0">
                  <c:v>Ряд 1</c:v>
                </c:pt>
              </c:strCache>
            </c:strRef>
          </c:tx>
          <c:invertIfNegative val="0"/>
          <c:dLbls>
            <c:dLbl>
              <c:idx val="1"/>
              <c:layout/>
              <c:tx>
                <c:rich>
                  <a:bodyPr/>
                  <a:lstStyle/>
                  <a:p>
                    <a:r>
                      <a:rPr lang="en-US" smtClean="0"/>
                      <a:t>0,2</a:t>
                    </a:r>
                    <a:r>
                      <a:rPr lang="en-US"/>
                      <a:t>%</a:t>
                    </a:r>
                  </a:p>
                </c:rich>
              </c:tx>
              <c:showLegendKey val="0"/>
              <c:showVal val="1"/>
              <c:showCatName val="0"/>
              <c:showSerName val="0"/>
              <c:showPercent val="0"/>
              <c:showBubbleSize val="0"/>
            </c:dLbl>
            <c:dLbl>
              <c:idx val="2"/>
              <c:layout/>
              <c:tx>
                <c:rich>
                  <a:bodyPr/>
                  <a:lstStyle/>
                  <a:p>
                    <a:r>
                      <a:rPr lang="en-US" smtClean="0"/>
                      <a:t>0,9</a:t>
                    </a:r>
                    <a:r>
                      <a:rPr lang="en-US"/>
                      <a:t>%</a:t>
                    </a:r>
                  </a:p>
                </c:rich>
              </c:tx>
              <c:showLegendKey val="0"/>
              <c:showVal val="1"/>
              <c:showCatName val="0"/>
              <c:showSerName val="0"/>
              <c:showPercent val="0"/>
              <c:showBubbleSize val="0"/>
            </c:dLbl>
            <c:txPr>
              <a:bodyPr/>
              <a:lstStyle/>
              <a:p>
                <a:pPr>
                  <a:defRPr b="1"/>
                </a:pPr>
                <a:endParaRPr lang="en-US"/>
              </a:p>
            </c:txPr>
            <c:showLegendKey val="0"/>
            <c:showVal val="1"/>
            <c:showCatName val="0"/>
            <c:showSerName val="0"/>
            <c:showPercent val="0"/>
            <c:showBubbleSize val="0"/>
            <c:showLeaderLines val="0"/>
          </c:dLbls>
          <c:cat>
            <c:strRef>
              <c:f>Лист1!$A$2:$A$24</c:f>
              <c:strCache>
                <c:ptCount val="23"/>
                <c:pt idx="0">
                  <c:v>აზერბაიჯანულიარხები</c:v>
                </c:pt>
                <c:pt idx="1">
                  <c:v>თურქულიარხები</c:v>
                </c:pt>
                <c:pt idx="2">
                  <c:v>სომხურიარხები</c:v>
                </c:pt>
                <c:pt idx="3">
                  <c:v>პალიტრა NEWS</c:v>
                </c:pt>
                <c:pt idx="4">
                  <c:v>მეორეარხი</c:v>
                </c:pt>
                <c:pt idx="5">
                  <c:v>რეგიონულიქართულიარხები</c:v>
                </c:pt>
                <c:pt idx="6">
                  <c:v>ტაბულა</c:v>
                </c:pt>
                <c:pt idx="7">
                  <c:v>იბერია TV</c:v>
                </c:pt>
                <c:pt idx="8">
                  <c:v>კავკასია</c:v>
                </c:pt>
                <c:pt idx="9">
                  <c:v>ობიექტივი</c:v>
                </c:pt>
                <c:pt idx="10">
                  <c:v>სხვაუცხოურიარხები</c:v>
                </c:pt>
                <c:pt idx="11">
                  <c:v>TV პირველი</c:v>
                </c:pt>
                <c:pt idx="12">
                  <c:v>მარაო</c:v>
                </c:pt>
                <c:pt idx="13">
                  <c:v>სხვა ქართული არხი</c:v>
                </c:pt>
                <c:pt idx="14">
                  <c:v>რუსთავი - 2</c:v>
                </c:pt>
                <c:pt idx="15">
                  <c:v>იმედი</c:v>
                </c:pt>
                <c:pt idx="16">
                  <c:v>კომედიარხი</c:v>
                </c:pt>
                <c:pt idx="17">
                  <c:v>პირველიარხი</c:v>
                </c:pt>
                <c:pt idx="18">
                  <c:v>GDS</c:v>
                </c:pt>
                <c:pt idx="19">
                  <c:v>მაესტრო</c:v>
                </c:pt>
                <c:pt idx="20">
                  <c:v>TV 25</c:v>
                </c:pt>
                <c:pt idx="21">
                  <c:v>რუსულიარხები</c:v>
                </c:pt>
                <c:pt idx="22">
                  <c:v>აჭარისტელევიზია</c:v>
                </c:pt>
              </c:strCache>
            </c:strRef>
          </c:cat>
          <c:val>
            <c:numRef>
              <c:f>Лист1!$B$2:$B$24</c:f>
              <c:numCache>
                <c:formatCode>###0.0%</c:formatCode>
                <c:ptCount val="23"/>
                <c:pt idx="0" formatCode="####.0%">
                  <c:v>3.4602076124567484E-3</c:v>
                </c:pt>
                <c:pt idx="1">
                  <c:v>1.0380622837370243E-2</c:v>
                </c:pt>
                <c:pt idx="2">
                  <c:v>1.3840830449827E-2</c:v>
                </c:pt>
                <c:pt idx="3">
                  <c:v>3.8062283737024222E-2</c:v>
                </c:pt>
                <c:pt idx="4">
                  <c:v>4.4982698961937774E-2</c:v>
                </c:pt>
                <c:pt idx="5">
                  <c:v>4.4982698961937774E-2</c:v>
                </c:pt>
                <c:pt idx="6">
                  <c:v>4.6712802768166077E-2</c:v>
                </c:pt>
                <c:pt idx="7">
                  <c:v>5.3633217993079588E-2</c:v>
                </c:pt>
                <c:pt idx="8">
                  <c:v>5.7093425605536395E-2</c:v>
                </c:pt>
                <c:pt idx="9">
                  <c:v>5.7093425605536395E-2</c:v>
                </c:pt>
                <c:pt idx="10">
                  <c:v>6.7474048442906567E-2</c:v>
                </c:pt>
                <c:pt idx="11">
                  <c:v>7.4394463667820113E-2</c:v>
                </c:pt>
                <c:pt idx="12">
                  <c:v>9.6885813148788927E-2</c:v>
                </c:pt>
                <c:pt idx="13">
                  <c:v>0.15397923875432545</c:v>
                </c:pt>
                <c:pt idx="14">
                  <c:v>0.16435986159169549</c:v>
                </c:pt>
                <c:pt idx="15">
                  <c:v>0.16955017301038061</c:v>
                </c:pt>
                <c:pt idx="16">
                  <c:v>0.18339100346020776</c:v>
                </c:pt>
                <c:pt idx="17">
                  <c:v>0.20588235294117649</c:v>
                </c:pt>
                <c:pt idx="18">
                  <c:v>0.22491349480968867</c:v>
                </c:pt>
                <c:pt idx="19">
                  <c:v>0.23010380622837368</c:v>
                </c:pt>
                <c:pt idx="20">
                  <c:v>0.2647058823529414</c:v>
                </c:pt>
                <c:pt idx="21">
                  <c:v>0.29238754325259542</c:v>
                </c:pt>
                <c:pt idx="22">
                  <c:v>0.57785467128027712</c:v>
                </c:pt>
              </c:numCache>
            </c:numRef>
          </c:val>
        </c:ser>
        <c:dLbls>
          <c:showLegendKey val="0"/>
          <c:showVal val="0"/>
          <c:showCatName val="0"/>
          <c:showSerName val="0"/>
          <c:showPercent val="0"/>
          <c:showBubbleSize val="0"/>
        </c:dLbls>
        <c:gapWidth val="150"/>
        <c:shape val="box"/>
        <c:axId val="40027648"/>
        <c:axId val="40029184"/>
        <c:axId val="0"/>
      </c:bar3DChart>
      <c:catAx>
        <c:axId val="40027648"/>
        <c:scaling>
          <c:orientation val="minMax"/>
        </c:scaling>
        <c:delete val="0"/>
        <c:axPos val="l"/>
        <c:majorTickMark val="out"/>
        <c:minorTickMark val="none"/>
        <c:tickLblPos val="nextTo"/>
        <c:txPr>
          <a:bodyPr/>
          <a:lstStyle/>
          <a:p>
            <a:pPr>
              <a:defRPr sz="1100"/>
            </a:pPr>
            <a:endParaRPr lang="en-US"/>
          </a:p>
        </c:txPr>
        <c:crossAx val="40029184"/>
        <c:crosses val="autoZero"/>
        <c:auto val="1"/>
        <c:lblAlgn val="ctr"/>
        <c:lblOffset val="100"/>
        <c:noMultiLvlLbl val="0"/>
      </c:catAx>
      <c:valAx>
        <c:axId val="40029184"/>
        <c:scaling>
          <c:orientation val="minMax"/>
        </c:scaling>
        <c:delete val="1"/>
        <c:axPos val="b"/>
        <c:majorGridlines/>
        <c:numFmt formatCode="####.0%" sourceLinked="1"/>
        <c:majorTickMark val="out"/>
        <c:minorTickMark val="none"/>
        <c:tickLblPos val="none"/>
        <c:crossAx val="40027648"/>
        <c:crosses val="autoZero"/>
        <c:crossBetween val="between"/>
      </c:valAx>
    </c:plotArea>
    <c:plotVisOnly val="1"/>
    <c:dispBlanksAs val="gap"/>
    <c:showDLblsOverMax val="0"/>
  </c:chart>
  <c:txPr>
    <a:bodyPr/>
    <a:lstStyle/>
    <a:p>
      <a:pPr>
        <a:defRPr sz="12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bar"/>
        <c:grouping val="stacked"/>
        <c:varyColors val="0"/>
        <c:ser>
          <c:idx val="0"/>
          <c:order val="0"/>
          <c:tx>
            <c:strRef>
              <c:f>Лист1!$B$1</c:f>
              <c:strCache>
                <c:ptCount val="1"/>
                <c:pt idx="0">
                  <c:v>Ряд 1</c:v>
                </c:pt>
              </c:strCache>
            </c:strRef>
          </c:tx>
          <c:invertIfNegative val="0"/>
          <c:dLbls>
            <c:txPr>
              <a:bodyPr/>
              <a:lstStyle/>
              <a:p>
                <a:pPr>
                  <a:defRPr b="1"/>
                </a:pPr>
                <a:endParaRPr lang="en-US"/>
              </a:p>
            </c:txPr>
            <c:showLegendKey val="0"/>
            <c:showVal val="1"/>
            <c:showCatName val="0"/>
            <c:showSerName val="0"/>
            <c:showPercent val="0"/>
            <c:showBubbleSize val="0"/>
            <c:showLeaderLines val="0"/>
          </c:dLbls>
          <c:cat>
            <c:strRef>
              <c:f>Лист1!$A$2:$A$7</c:f>
              <c:strCache>
                <c:ptCount val="6"/>
                <c:pt idx="0">
                  <c:v>არ ვიცი </c:v>
                </c:pt>
                <c:pt idx="1">
                  <c:v>საერთოდარუყურებთ</c:v>
                </c:pt>
                <c:pt idx="2">
                  <c:v>თვეში რამდენჯერმე </c:v>
                </c:pt>
                <c:pt idx="3">
                  <c:v>უფრო იშვიათად </c:v>
                </c:pt>
                <c:pt idx="4">
                  <c:v>კვირაში  რამდენჯერმე</c:v>
                </c:pt>
                <c:pt idx="5">
                  <c:v>ყოველდღე</c:v>
                </c:pt>
              </c:strCache>
            </c:strRef>
          </c:cat>
          <c:val>
            <c:numRef>
              <c:f>Лист1!$B$2:$B$7</c:f>
              <c:numCache>
                <c:formatCode>###0.0</c:formatCode>
                <c:ptCount val="6"/>
                <c:pt idx="0" formatCode="####.0">
                  <c:v>0.33333333333333331</c:v>
                </c:pt>
                <c:pt idx="1">
                  <c:v>5.5</c:v>
                </c:pt>
                <c:pt idx="2">
                  <c:v>6.5</c:v>
                </c:pt>
                <c:pt idx="3">
                  <c:v>12.666666666666673</c:v>
                </c:pt>
                <c:pt idx="4">
                  <c:v>26.5</c:v>
                </c:pt>
                <c:pt idx="5">
                  <c:v>48.5</c:v>
                </c:pt>
              </c:numCache>
            </c:numRef>
          </c:val>
        </c:ser>
        <c:dLbls>
          <c:showLegendKey val="0"/>
          <c:showVal val="0"/>
          <c:showCatName val="0"/>
          <c:showSerName val="0"/>
          <c:showPercent val="0"/>
          <c:showBubbleSize val="0"/>
        </c:dLbls>
        <c:gapWidth val="150"/>
        <c:shape val="box"/>
        <c:axId val="40062336"/>
        <c:axId val="40076416"/>
        <c:axId val="0"/>
      </c:bar3DChart>
      <c:catAx>
        <c:axId val="40062336"/>
        <c:scaling>
          <c:orientation val="minMax"/>
        </c:scaling>
        <c:delete val="0"/>
        <c:axPos val="l"/>
        <c:majorTickMark val="out"/>
        <c:minorTickMark val="none"/>
        <c:tickLblPos val="nextTo"/>
        <c:crossAx val="40076416"/>
        <c:crosses val="autoZero"/>
        <c:auto val="1"/>
        <c:lblAlgn val="ctr"/>
        <c:lblOffset val="100"/>
        <c:noMultiLvlLbl val="0"/>
      </c:catAx>
      <c:valAx>
        <c:axId val="40076416"/>
        <c:scaling>
          <c:orientation val="minMax"/>
        </c:scaling>
        <c:delete val="1"/>
        <c:axPos val="b"/>
        <c:majorGridlines/>
        <c:numFmt formatCode="####.0" sourceLinked="1"/>
        <c:majorTickMark val="out"/>
        <c:minorTickMark val="none"/>
        <c:tickLblPos val="none"/>
        <c:crossAx val="40062336"/>
        <c:crosses val="autoZero"/>
        <c:crossBetween val="between"/>
      </c:valAx>
    </c:plotArea>
    <c:plotVisOnly val="1"/>
    <c:dispBlanksAs val="gap"/>
    <c:showDLblsOverMax val="0"/>
  </c:chart>
  <c:txPr>
    <a:bodyPr/>
    <a:lstStyle/>
    <a:p>
      <a:pPr>
        <a:defRPr sz="14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bar"/>
        <c:grouping val="stacked"/>
        <c:varyColors val="0"/>
        <c:ser>
          <c:idx val="0"/>
          <c:order val="0"/>
          <c:tx>
            <c:strRef>
              <c:f>Лист1!$B$1</c:f>
              <c:strCache>
                <c:ptCount val="1"/>
                <c:pt idx="0">
                  <c:v>Ряд 1</c:v>
                </c:pt>
              </c:strCache>
            </c:strRef>
          </c:tx>
          <c:invertIfNegative val="0"/>
          <c:dLbls>
            <c:txPr>
              <a:bodyPr/>
              <a:lstStyle/>
              <a:p>
                <a:pPr>
                  <a:defRPr sz="1200" b="1"/>
                </a:pPr>
                <a:endParaRPr lang="en-US"/>
              </a:p>
            </c:txPr>
            <c:showLegendKey val="0"/>
            <c:showVal val="1"/>
            <c:showCatName val="0"/>
            <c:showSerName val="0"/>
            <c:showPercent val="0"/>
            <c:showBubbleSize val="0"/>
            <c:showLeaderLines val="0"/>
          </c:dLbls>
          <c:cat>
            <c:strRef>
              <c:f>Лист1!$A$2:$A$22</c:f>
              <c:strCache>
                <c:ptCount val="21"/>
                <c:pt idx="0">
                  <c:v>არ ვიცი</c:v>
                </c:pt>
                <c:pt idx="1">
                  <c:v>სხვა არხებზე უკეთესი გადაცემებია</c:v>
                </c:pt>
                <c:pt idx="2">
                  <c:v>არ შუქდება რეგიონში მიმდინარე ფაქტები/პროცესები</c:v>
                </c:pt>
                <c:pt idx="3">
                  <c:v>განმეორებაა რუსთავი-2 და იმედის გადაცემების, თანაც დაგვიანებით</c:v>
                </c:pt>
                <c:pt idx="4">
                  <c:v>ქართული არ მესმის</c:v>
                </c:pt>
                <c:pt idx="5">
                  <c:v>არ გადმოსცემს სრულყოფილ ინფორმაციას</c:v>
                </c:pt>
                <c:pt idx="6">
                  <c:v>ამ არხს არაქვს საშუალება ყველა მოვლენასთან დაკავშირებით პირველმა მოიპოვოს ინფორმაცია</c:v>
                </c:pt>
                <c:pt idx="7">
                  <c:v>არხი მიკერძოებულია</c:v>
                </c:pt>
                <c:pt idx="8">
                  <c:v>არ მიყვარს/არ მაინტერესებს</c:v>
                </c:pt>
                <c:pt idx="9">
                  <c:v>არ არის ოპერატიული არხი</c:v>
                </c:pt>
                <c:pt idx="10">
                  <c:v>არ აქვსყველაზე ხარისხიანი გამოსახულება, მკაფიო და მკვეთრი ფერები</c:v>
                </c:pt>
                <c:pt idx="11">
                  <c:v>არ მომწონს</c:v>
                </c:pt>
                <c:pt idx="12">
                  <c:v>არ არის ობიექტურიარხი, არ გადმოსცემს სიმართლეს და დაზუსტებულ ინფორმაციას</c:v>
                </c:pt>
                <c:pt idx="13">
                  <c:v>ამ არხზე არ მუშაობენ პროფესიონალი ჟურნალისტები</c:v>
                </c:pt>
                <c:pt idx="14">
                  <c:v>არ გადის საინტერესო  სერიალები </c:v>
                </c:pt>
                <c:pt idx="15">
                  <c:v>დროის ფაქტორი</c:v>
                </c:pt>
                <c:pt idx="16">
                  <c:v>არ გადის კარგი შემეცნებითი გადაცემები</c:v>
                </c:pt>
                <c:pt idx="17">
                  <c:v>არ გადის კარგი გასართობი გადაცემები</c:v>
                </c:pt>
                <c:pt idx="18">
                  <c:v>ვერ ვიჭერთ არხს</c:v>
                </c:pt>
                <c:pt idx="19">
                  <c:v>არ აქვს მრავალფეროვანი/სხავდასხვა მიმართულებაზე ორიენტირებული გადაცემები</c:v>
                </c:pt>
                <c:pt idx="20">
                  <c:v>არ მაქვს ჩვევაში ამ არხის ყურება</c:v>
                </c:pt>
              </c:strCache>
            </c:strRef>
          </c:cat>
          <c:val>
            <c:numRef>
              <c:f>Лист1!$B$2:$B$22</c:f>
              <c:numCache>
                <c:formatCode>####.0%</c:formatCode>
                <c:ptCount val="21"/>
                <c:pt idx="0">
                  <c:v>0.125</c:v>
                </c:pt>
                <c:pt idx="1">
                  <c:v>8.9285714285714211E-3</c:v>
                </c:pt>
                <c:pt idx="2">
                  <c:v>8.9285714285714211E-3</c:v>
                </c:pt>
                <c:pt idx="3">
                  <c:v>8.9285714285714211E-3</c:v>
                </c:pt>
                <c:pt idx="4">
                  <c:v>8.9285714285714211E-3</c:v>
                </c:pt>
                <c:pt idx="5" formatCode="###0.0%">
                  <c:v>1.7857142857142856E-2</c:v>
                </c:pt>
                <c:pt idx="6" formatCode="###0.0%">
                  <c:v>1.7857142857142856E-2</c:v>
                </c:pt>
                <c:pt idx="7" formatCode="###0.0%">
                  <c:v>1.7857142857142856E-2</c:v>
                </c:pt>
                <c:pt idx="8" formatCode="###0.0%">
                  <c:v>1.7857142857142856E-2</c:v>
                </c:pt>
                <c:pt idx="9" formatCode="###0.0%">
                  <c:v>2.6785714285714302E-2</c:v>
                </c:pt>
                <c:pt idx="10" formatCode="###0.0%">
                  <c:v>2.6785714285714302E-2</c:v>
                </c:pt>
                <c:pt idx="11" formatCode="###0.0%">
                  <c:v>2.6785714285714302E-2</c:v>
                </c:pt>
                <c:pt idx="12" formatCode="###0.0%">
                  <c:v>3.5714285714285719E-2</c:v>
                </c:pt>
                <c:pt idx="13" formatCode="###0.0%">
                  <c:v>3.5714285714285719E-2</c:v>
                </c:pt>
                <c:pt idx="14" formatCode="###0.0%">
                  <c:v>3.5714285714285719E-2</c:v>
                </c:pt>
                <c:pt idx="15" formatCode="###0.0%">
                  <c:v>5.3571428571428555E-2</c:v>
                </c:pt>
                <c:pt idx="16" formatCode="###0.0%">
                  <c:v>6.25E-2</c:v>
                </c:pt>
                <c:pt idx="17" formatCode="###0.0%">
                  <c:v>0.125</c:v>
                </c:pt>
                <c:pt idx="18" formatCode="###0.0%">
                  <c:v>0.125</c:v>
                </c:pt>
                <c:pt idx="19" formatCode="###0.0%">
                  <c:v>0.25892857142857156</c:v>
                </c:pt>
                <c:pt idx="20" formatCode="###0.0%">
                  <c:v>0.32142857142857179</c:v>
                </c:pt>
              </c:numCache>
            </c:numRef>
          </c:val>
        </c:ser>
        <c:dLbls>
          <c:showLegendKey val="0"/>
          <c:showVal val="0"/>
          <c:showCatName val="0"/>
          <c:showSerName val="0"/>
          <c:showPercent val="0"/>
          <c:showBubbleSize val="0"/>
        </c:dLbls>
        <c:gapWidth val="150"/>
        <c:shape val="box"/>
        <c:axId val="40134912"/>
        <c:axId val="40136704"/>
        <c:axId val="0"/>
      </c:bar3DChart>
      <c:catAx>
        <c:axId val="40134912"/>
        <c:scaling>
          <c:orientation val="minMax"/>
        </c:scaling>
        <c:delete val="0"/>
        <c:axPos val="l"/>
        <c:majorTickMark val="out"/>
        <c:minorTickMark val="none"/>
        <c:tickLblPos val="nextTo"/>
        <c:txPr>
          <a:bodyPr/>
          <a:lstStyle/>
          <a:p>
            <a:pPr>
              <a:defRPr sz="1050"/>
            </a:pPr>
            <a:endParaRPr lang="en-US"/>
          </a:p>
        </c:txPr>
        <c:crossAx val="40136704"/>
        <c:crosses val="autoZero"/>
        <c:auto val="1"/>
        <c:lblAlgn val="ctr"/>
        <c:lblOffset val="100"/>
        <c:noMultiLvlLbl val="0"/>
      </c:catAx>
      <c:valAx>
        <c:axId val="40136704"/>
        <c:scaling>
          <c:orientation val="minMax"/>
        </c:scaling>
        <c:delete val="1"/>
        <c:axPos val="b"/>
        <c:majorGridlines/>
        <c:numFmt formatCode="####.0%" sourceLinked="1"/>
        <c:majorTickMark val="out"/>
        <c:minorTickMark val="none"/>
        <c:tickLblPos val="none"/>
        <c:crossAx val="40134912"/>
        <c:crosses val="autoZero"/>
        <c:crossBetween val="between"/>
      </c:valAx>
    </c:plotArea>
    <c:plotVisOnly val="1"/>
    <c:dispBlanksAs val="gap"/>
    <c:showDLblsOverMax val="0"/>
  </c:chart>
  <c:txPr>
    <a:bodyPr/>
    <a:lstStyle/>
    <a:p>
      <a:pPr>
        <a:defRPr sz="1100"/>
      </a:pPr>
      <a:endParaRPr lang="en-US"/>
    </a:p>
  </c:txPr>
  <c:externalData r:id="rId1">
    <c:autoUpdate val="0"/>
  </c:externalData>
  <c:userShapes r:id="rId2"/>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bar"/>
        <c:grouping val="stacked"/>
        <c:varyColors val="0"/>
        <c:ser>
          <c:idx val="0"/>
          <c:order val="0"/>
          <c:tx>
            <c:strRef>
              <c:f>Лист1!$B$1</c:f>
              <c:strCache>
                <c:ptCount val="1"/>
                <c:pt idx="0">
                  <c:v>Ряд 1</c:v>
                </c:pt>
              </c:strCache>
            </c:strRef>
          </c:tx>
          <c:invertIfNegative val="0"/>
          <c:dLbls>
            <c:txPr>
              <a:bodyPr/>
              <a:lstStyle/>
              <a:p>
                <a:pPr>
                  <a:defRPr b="1"/>
                </a:pPr>
                <a:endParaRPr lang="en-US"/>
              </a:p>
            </c:txPr>
            <c:showLegendKey val="0"/>
            <c:showVal val="1"/>
            <c:showCatName val="0"/>
            <c:showSerName val="0"/>
            <c:showPercent val="0"/>
            <c:showBubbleSize val="0"/>
            <c:showLeaderLines val="0"/>
          </c:dLbls>
          <c:cat>
            <c:strRef>
              <c:f>Лист1!$A$2:$A$6</c:f>
              <c:strCache>
                <c:ptCount val="5"/>
                <c:pt idx="0">
                  <c:v>არ ვიცი</c:v>
                </c:pt>
                <c:pt idx="1">
                  <c:v>საერთოდ ვერ იჭერთ</c:v>
                </c:pt>
                <c:pt idx="2">
                  <c:v>ცუდი ხარისხით </c:v>
                </c:pt>
                <c:pt idx="3">
                  <c:v>საშუალო ხარისხით</c:v>
                </c:pt>
                <c:pt idx="4">
                  <c:v> კარგი ხარისხით</c:v>
                </c:pt>
              </c:strCache>
            </c:strRef>
          </c:cat>
          <c:val>
            <c:numRef>
              <c:f>Лист1!$B$2:$B$6</c:f>
              <c:numCache>
                <c:formatCode>###0.0</c:formatCode>
                <c:ptCount val="5"/>
                <c:pt idx="0">
                  <c:v>1.8456375838926173</c:v>
                </c:pt>
                <c:pt idx="1">
                  <c:v>2.8523489932885879</c:v>
                </c:pt>
                <c:pt idx="2">
                  <c:v>4.3624161073825487</c:v>
                </c:pt>
                <c:pt idx="3">
                  <c:v>13.422818791946309</c:v>
                </c:pt>
                <c:pt idx="4">
                  <c:v>77.516778523489847</c:v>
                </c:pt>
              </c:numCache>
            </c:numRef>
          </c:val>
        </c:ser>
        <c:dLbls>
          <c:showLegendKey val="0"/>
          <c:showVal val="0"/>
          <c:showCatName val="0"/>
          <c:showSerName val="0"/>
          <c:showPercent val="0"/>
          <c:showBubbleSize val="0"/>
        </c:dLbls>
        <c:gapWidth val="150"/>
        <c:shape val="box"/>
        <c:axId val="40166528"/>
        <c:axId val="40168064"/>
        <c:axId val="0"/>
      </c:bar3DChart>
      <c:catAx>
        <c:axId val="40166528"/>
        <c:scaling>
          <c:orientation val="minMax"/>
        </c:scaling>
        <c:delete val="0"/>
        <c:axPos val="l"/>
        <c:majorTickMark val="out"/>
        <c:minorTickMark val="none"/>
        <c:tickLblPos val="nextTo"/>
        <c:crossAx val="40168064"/>
        <c:crosses val="autoZero"/>
        <c:auto val="1"/>
        <c:lblAlgn val="ctr"/>
        <c:lblOffset val="100"/>
        <c:noMultiLvlLbl val="0"/>
      </c:catAx>
      <c:valAx>
        <c:axId val="40168064"/>
        <c:scaling>
          <c:orientation val="minMax"/>
        </c:scaling>
        <c:delete val="1"/>
        <c:axPos val="b"/>
        <c:majorGridlines/>
        <c:numFmt formatCode="###0.0" sourceLinked="1"/>
        <c:majorTickMark val="out"/>
        <c:minorTickMark val="none"/>
        <c:tickLblPos val="none"/>
        <c:crossAx val="40166528"/>
        <c:crosses val="autoZero"/>
        <c:crossBetween val="between"/>
      </c:valAx>
    </c:plotArea>
    <c:plotVisOnly val="1"/>
    <c:dispBlanksAs val="gap"/>
    <c:showDLblsOverMax val="0"/>
  </c:chart>
  <c:txPr>
    <a:bodyPr/>
    <a:lstStyle/>
    <a:p>
      <a:pPr>
        <a:defRPr sz="14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bar"/>
        <c:grouping val="stacked"/>
        <c:varyColors val="0"/>
        <c:ser>
          <c:idx val="0"/>
          <c:order val="0"/>
          <c:tx>
            <c:strRef>
              <c:f>Лист1!$B$1</c:f>
              <c:strCache>
                <c:ptCount val="1"/>
                <c:pt idx="0">
                  <c:v>Ряд 1</c:v>
                </c:pt>
              </c:strCache>
            </c:strRef>
          </c:tx>
          <c:invertIfNegative val="0"/>
          <c:dLbls>
            <c:txPr>
              <a:bodyPr/>
              <a:lstStyle/>
              <a:p>
                <a:pPr>
                  <a:defRPr b="1"/>
                </a:pPr>
                <a:endParaRPr lang="en-US"/>
              </a:p>
            </c:txPr>
            <c:showLegendKey val="0"/>
            <c:showVal val="1"/>
            <c:showCatName val="0"/>
            <c:showSerName val="0"/>
            <c:showPercent val="0"/>
            <c:showBubbleSize val="0"/>
            <c:showLeaderLines val="0"/>
          </c:dLbls>
          <c:cat>
            <c:strRef>
              <c:f>Лист1!$A$2:$A$28</c:f>
              <c:strCache>
                <c:ptCount val="27"/>
                <c:pt idx="0">
                  <c:v>დამცინავი, ცინიკური, ირონიული</c:v>
                </c:pt>
                <c:pt idx="1">
                  <c:v>მატყუარა</c:v>
                </c:pt>
                <c:pt idx="2">
                  <c:v>ჩამორჩენილიდა ძველმოდური</c:v>
                </c:pt>
                <c:pt idx="3">
                  <c:v>სკანდალური</c:v>
                </c:pt>
                <c:pt idx="4">
                  <c:v>არის ოპოზიციისგან მართვადი</c:v>
                </c:pt>
                <c:pt idx="5">
                  <c:v>არის მთავრობისგან მართვადი</c:v>
                </c:pt>
                <c:pt idx="6">
                  <c:v>ამბიციური</c:v>
                </c:pt>
                <c:pt idx="7">
                  <c:v>ნოვატორი</c:v>
                </c:pt>
                <c:pt idx="8">
                  <c:v>ლიდერი</c:v>
                </c:pt>
                <c:pt idx="9">
                  <c:v>ტენდენციური</c:v>
                </c:pt>
                <c:pt idx="10">
                  <c:v>ჩემი ოჯახის ტელევიზია</c:v>
                </c:pt>
                <c:pt idx="11">
                  <c:v>პოპულარული</c:v>
                </c:pt>
                <c:pt idx="12">
                  <c:v>სოციალურ პრობლემატიკაზე ორიენტირებული</c:v>
                </c:pt>
                <c:pt idx="13">
                  <c:v>ხალხის ტელევიზია</c:v>
                </c:pt>
                <c:pt idx="14">
                  <c:v>აკადემიური</c:v>
                </c:pt>
                <c:pt idx="15">
                  <c:v>ჩემთვის</c:v>
                </c:pt>
                <c:pt idx="16">
                  <c:v>ინტელექტუალური</c:v>
                </c:pt>
                <c:pt idx="17">
                  <c:v>პროფესიონალი</c:v>
                </c:pt>
                <c:pt idx="18">
                  <c:v>ოპერატიული</c:v>
                </c:pt>
                <c:pt idx="19">
                  <c:v>თავისუფალი</c:v>
                </c:pt>
                <c:pt idx="20">
                  <c:v>გემოვნებიანი</c:v>
                </c:pt>
                <c:pt idx="21">
                  <c:v>მრავალფეროვანი</c:v>
                </c:pt>
                <c:pt idx="22">
                  <c:v>აქტიური</c:v>
                </c:pt>
                <c:pt idx="23">
                  <c:v>შემოქმედებითი</c:v>
                </c:pt>
                <c:pt idx="24">
                  <c:v>ერთგული</c:v>
                </c:pt>
                <c:pt idx="25">
                  <c:v>ობიექტური</c:v>
                </c:pt>
                <c:pt idx="26">
                  <c:v>მეგობრული</c:v>
                </c:pt>
              </c:strCache>
            </c:strRef>
          </c:cat>
          <c:val>
            <c:numRef>
              <c:f>Лист1!$B$2:$B$28</c:f>
              <c:numCache>
                <c:formatCode>###0.00</c:formatCode>
                <c:ptCount val="27"/>
                <c:pt idx="0">
                  <c:v>1.9913978494623641</c:v>
                </c:pt>
                <c:pt idx="1">
                  <c:v>2.0496760259179276</c:v>
                </c:pt>
                <c:pt idx="2">
                  <c:v>2.218</c:v>
                </c:pt>
                <c:pt idx="3">
                  <c:v>2.234215885947048</c:v>
                </c:pt>
                <c:pt idx="4">
                  <c:v>2.2470238095238084</c:v>
                </c:pt>
                <c:pt idx="5">
                  <c:v>2.6684782608695645</c:v>
                </c:pt>
                <c:pt idx="6">
                  <c:v>2.9377593360995831</c:v>
                </c:pt>
                <c:pt idx="7">
                  <c:v>3.0742705570291777</c:v>
                </c:pt>
                <c:pt idx="8">
                  <c:v>3.1652892561983488</c:v>
                </c:pt>
                <c:pt idx="9">
                  <c:v>3.2818181818181826</c:v>
                </c:pt>
                <c:pt idx="10">
                  <c:v>3.441458733205371</c:v>
                </c:pt>
                <c:pt idx="11">
                  <c:v>3.454000000000002</c:v>
                </c:pt>
                <c:pt idx="12">
                  <c:v>3.465116279069766</c:v>
                </c:pt>
                <c:pt idx="13">
                  <c:v>3.5024509803921569</c:v>
                </c:pt>
                <c:pt idx="14">
                  <c:v>3.5166297117516634</c:v>
                </c:pt>
                <c:pt idx="15">
                  <c:v>3.5636007827788676</c:v>
                </c:pt>
                <c:pt idx="16">
                  <c:v>3.5637860082304558</c:v>
                </c:pt>
                <c:pt idx="17">
                  <c:v>3.6706586826347309</c:v>
                </c:pt>
                <c:pt idx="18">
                  <c:v>3.6787878787878818</c:v>
                </c:pt>
                <c:pt idx="19">
                  <c:v>3.6976744186046484</c:v>
                </c:pt>
                <c:pt idx="20">
                  <c:v>3.7514563106796137</c:v>
                </c:pt>
                <c:pt idx="21">
                  <c:v>3.7582205029013567</c:v>
                </c:pt>
                <c:pt idx="22">
                  <c:v>3.7832031250000009</c:v>
                </c:pt>
                <c:pt idx="23">
                  <c:v>3.8187372708757636</c:v>
                </c:pt>
                <c:pt idx="24">
                  <c:v>3.8668032786885234</c:v>
                </c:pt>
                <c:pt idx="25">
                  <c:v>3.9390243902439024</c:v>
                </c:pt>
                <c:pt idx="26">
                  <c:v>3.9491869918699192</c:v>
                </c:pt>
              </c:numCache>
            </c:numRef>
          </c:val>
        </c:ser>
        <c:dLbls>
          <c:showLegendKey val="0"/>
          <c:showVal val="1"/>
          <c:showCatName val="0"/>
          <c:showSerName val="0"/>
          <c:showPercent val="0"/>
          <c:showBubbleSize val="0"/>
        </c:dLbls>
        <c:gapWidth val="95"/>
        <c:gapDepth val="95"/>
        <c:shape val="box"/>
        <c:axId val="40386560"/>
        <c:axId val="40388096"/>
        <c:axId val="0"/>
      </c:bar3DChart>
      <c:catAx>
        <c:axId val="40386560"/>
        <c:scaling>
          <c:orientation val="minMax"/>
        </c:scaling>
        <c:delete val="0"/>
        <c:axPos val="l"/>
        <c:majorTickMark val="none"/>
        <c:minorTickMark val="none"/>
        <c:tickLblPos val="nextTo"/>
        <c:crossAx val="40388096"/>
        <c:crosses val="autoZero"/>
        <c:auto val="1"/>
        <c:lblAlgn val="ctr"/>
        <c:lblOffset val="100"/>
        <c:noMultiLvlLbl val="0"/>
      </c:catAx>
      <c:valAx>
        <c:axId val="40388096"/>
        <c:scaling>
          <c:orientation val="minMax"/>
        </c:scaling>
        <c:delete val="1"/>
        <c:axPos val="b"/>
        <c:numFmt formatCode="###0.00" sourceLinked="1"/>
        <c:majorTickMark val="out"/>
        <c:minorTickMark val="none"/>
        <c:tickLblPos val="none"/>
        <c:crossAx val="40386560"/>
        <c:crosses val="autoZero"/>
        <c:crossBetween val="between"/>
      </c:valAx>
    </c:plotArea>
    <c:plotVisOnly val="1"/>
    <c:dispBlanksAs val="gap"/>
    <c:showDLblsOverMax val="0"/>
  </c:chart>
  <c:txPr>
    <a:bodyPr/>
    <a:lstStyle/>
    <a:p>
      <a:pPr>
        <a:defRPr sz="1000"/>
      </a:pPr>
      <a:endParaRPr lang="en-US"/>
    </a:p>
  </c:tx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0.72618</cdr:x>
      <cdr:y>0.47018</cdr:y>
    </cdr:from>
    <cdr:to>
      <cdr:x>0.84699</cdr:x>
      <cdr:y>0.56651</cdr:y>
    </cdr:to>
    <cdr:sp macro="" textlink="">
      <cdr:nvSpPr>
        <cdr:cNvPr id="2" name="TextBox 1"/>
        <cdr:cNvSpPr txBox="1"/>
      </cdr:nvSpPr>
      <cdr:spPr>
        <a:xfrm xmlns:a="http://schemas.openxmlformats.org/drawingml/2006/main">
          <a:off x="6441636" y="2789466"/>
          <a:ext cx="1071570" cy="57150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ru-RU" sz="1100" dirty="0"/>
        </a:p>
      </cdr:txBody>
    </cdr:sp>
  </cdr:relSizeAnchor>
  <cdr:relSizeAnchor xmlns:cdr="http://schemas.openxmlformats.org/drawingml/2006/chartDrawing">
    <cdr:from>
      <cdr:x>0.62149</cdr:x>
      <cdr:y>0.48223</cdr:y>
    </cdr:from>
    <cdr:to>
      <cdr:x>0.98389</cdr:x>
      <cdr:y>0.68693</cdr:y>
    </cdr:to>
    <cdr:sp macro="" textlink="">
      <cdr:nvSpPr>
        <cdr:cNvPr id="3" name="TextBox 2"/>
        <cdr:cNvSpPr txBox="1"/>
      </cdr:nvSpPr>
      <cdr:spPr>
        <a:xfrm xmlns:a="http://schemas.openxmlformats.org/drawingml/2006/main">
          <a:off x="5512942" y="2860904"/>
          <a:ext cx="3214710" cy="1214446"/>
        </a:xfrm>
        <a:prstGeom xmlns:a="http://schemas.openxmlformats.org/drawingml/2006/main" prst="rect">
          <a:avLst/>
        </a:prstGeom>
      </cdr:spPr>
      <cdr:style>
        <a:lnRef xmlns:a="http://schemas.openxmlformats.org/drawingml/2006/main" idx="1">
          <a:schemeClr val="accent1"/>
        </a:lnRef>
        <a:fillRef xmlns:a="http://schemas.openxmlformats.org/drawingml/2006/main" idx="2">
          <a:schemeClr val="accent1"/>
        </a:fillRef>
        <a:effectRef xmlns:a="http://schemas.openxmlformats.org/drawingml/2006/main" idx="1">
          <a:schemeClr val="accent1"/>
        </a:effectRef>
        <a:fontRef xmlns:a="http://schemas.openxmlformats.org/drawingml/2006/main" idx="minor">
          <a:schemeClr val="dk1"/>
        </a:fontRef>
      </cdr:style>
      <cdr:txBody>
        <a:bodyPr xmlns:a="http://schemas.openxmlformats.org/drawingml/2006/main" vertOverflow="clip" wrap="none" rtlCol="0"/>
        <a:lstStyle xmlns:a="http://schemas.openxmlformats.org/drawingml/2006/main"/>
        <a:p xmlns:a="http://schemas.openxmlformats.org/drawingml/2006/main">
          <a:pPr algn="ctr"/>
          <a:endParaRPr lang="af-ZA" sz="1400" b="1" dirty="0" smtClean="0">
            <a:solidFill>
              <a:srgbClr val="FF0000"/>
            </a:solidFill>
          </a:endParaRPr>
        </a:p>
        <a:p xmlns:a="http://schemas.openxmlformats.org/drawingml/2006/main">
          <a:pPr algn="ctr"/>
          <a:r>
            <a:rPr lang="af-ZA" sz="1400" b="1" dirty="0" smtClean="0">
              <a:solidFill>
                <a:srgbClr val="FF0000"/>
              </a:solidFill>
            </a:rPr>
            <a:t>კითხვას პასუხობენ ის რესპონდენტები,</a:t>
          </a:r>
        </a:p>
        <a:p xmlns:a="http://schemas.openxmlformats.org/drawingml/2006/main">
          <a:pPr algn="ctr"/>
          <a:r>
            <a:rPr lang="af-ZA" sz="1400" b="1" dirty="0" smtClean="0">
              <a:solidFill>
                <a:srgbClr val="FF0000"/>
              </a:solidFill>
            </a:rPr>
            <a:t> რომლებიც უფრო იშვიათად, </a:t>
          </a:r>
        </a:p>
        <a:p xmlns:a="http://schemas.openxmlformats.org/drawingml/2006/main">
          <a:pPr algn="ctr"/>
          <a:r>
            <a:rPr lang="af-ZA" sz="1400" b="1" dirty="0" smtClean="0">
              <a:solidFill>
                <a:srgbClr val="FF0000"/>
              </a:solidFill>
            </a:rPr>
            <a:t>ან საერთოდ არ უყურებენ </a:t>
          </a:r>
        </a:p>
        <a:p xmlns:a="http://schemas.openxmlformats.org/drawingml/2006/main">
          <a:pPr algn="ctr"/>
          <a:r>
            <a:rPr lang="af-ZA" sz="1400" b="1" dirty="0" smtClean="0">
              <a:solidFill>
                <a:srgbClr val="FF0000"/>
              </a:solidFill>
            </a:rPr>
            <a:t>აჭარის ტელევიზიას 18,2%</a:t>
          </a:r>
          <a:endParaRPr lang="ru-RU" sz="1400" b="1" dirty="0">
            <a:solidFill>
              <a:srgbClr val="FF0000"/>
            </a:solidFill>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0.56923</cdr:x>
      <cdr:y>0</cdr:y>
    </cdr:from>
    <cdr:to>
      <cdr:x>0.76615</cdr:x>
      <cdr:y>0.04938</cdr:y>
    </cdr:to>
    <cdr:sp macro="" textlink="">
      <cdr:nvSpPr>
        <cdr:cNvPr id="2" name="TextBox 1"/>
        <cdr:cNvSpPr txBox="1"/>
      </cdr:nvSpPr>
      <cdr:spPr>
        <a:xfrm xmlns:a="http://schemas.openxmlformats.org/drawingml/2006/main">
          <a:off x="2643206" y="0"/>
          <a:ext cx="914400" cy="285752"/>
        </a:xfrm>
        <a:prstGeom xmlns:a="http://schemas.openxmlformats.org/drawingml/2006/main" prst="rect">
          <a:avLst/>
        </a:prstGeom>
      </cdr:spPr>
      <cdr:style>
        <a:lnRef xmlns:a="http://schemas.openxmlformats.org/drawingml/2006/main" idx="1">
          <a:schemeClr val="accent2"/>
        </a:lnRef>
        <a:fillRef xmlns:a="http://schemas.openxmlformats.org/drawingml/2006/main" idx="2">
          <a:schemeClr val="accent2"/>
        </a:fillRef>
        <a:effectRef xmlns:a="http://schemas.openxmlformats.org/drawingml/2006/main" idx="1">
          <a:schemeClr val="accent2"/>
        </a:effectRef>
        <a:fontRef xmlns:a="http://schemas.openxmlformats.org/drawingml/2006/main" idx="minor">
          <a:schemeClr val="dk1"/>
        </a:fontRef>
      </cdr:style>
      <cdr:txBody>
        <a:bodyPr xmlns:a="http://schemas.openxmlformats.org/drawingml/2006/main" vertOverflow="clip" wrap="none" rtlCol="0"/>
        <a:lstStyle xmlns:a="http://schemas.openxmlformats.org/drawingml/2006/main"/>
        <a:p xmlns:a="http://schemas.openxmlformats.org/drawingml/2006/main">
          <a:r>
            <a:rPr lang="af-ZA" sz="1100" b="1" dirty="0" smtClean="0"/>
            <a:t>2016 წელი</a:t>
          </a:r>
          <a:endParaRPr lang="ru-RU" sz="1100" b="1" dirty="0"/>
        </a:p>
      </cdr:txBody>
    </cdr:sp>
  </cdr:relSizeAnchor>
</c:userShapes>
</file>

<file path=ppt/drawings/drawing3.xml><?xml version="1.0" encoding="utf-8"?>
<c:userShapes xmlns:c="http://schemas.openxmlformats.org/drawingml/2006/chart">
  <cdr:relSizeAnchor xmlns:cdr="http://schemas.openxmlformats.org/drawingml/2006/chartDrawing">
    <cdr:from>
      <cdr:x>0.58333</cdr:x>
      <cdr:y>0</cdr:y>
    </cdr:from>
    <cdr:to>
      <cdr:x>0.8</cdr:x>
      <cdr:y>0.05</cdr:y>
    </cdr:to>
    <cdr:sp macro="" textlink="">
      <cdr:nvSpPr>
        <cdr:cNvPr id="2" name="TextBox 1"/>
        <cdr:cNvSpPr txBox="1"/>
      </cdr:nvSpPr>
      <cdr:spPr>
        <a:xfrm xmlns:a="http://schemas.openxmlformats.org/drawingml/2006/main">
          <a:off x="2500330" y="0"/>
          <a:ext cx="928694" cy="285752"/>
        </a:xfrm>
        <a:prstGeom xmlns:a="http://schemas.openxmlformats.org/drawingml/2006/main" prst="rect">
          <a:avLst/>
        </a:prstGeom>
      </cdr:spPr>
      <cdr:style>
        <a:lnRef xmlns:a="http://schemas.openxmlformats.org/drawingml/2006/main" idx="1">
          <a:schemeClr val="accent2"/>
        </a:lnRef>
        <a:fillRef xmlns:a="http://schemas.openxmlformats.org/drawingml/2006/main" idx="2">
          <a:schemeClr val="accent2"/>
        </a:fillRef>
        <a:effectRef xmlns:a="http://schemas.openxmlformats.org/drawingml/2006/main" idx="1">
          <a:schemeClr val="accent2"/>
        </a:effectRef>
        <a:fontRef xmlns:a="http://schemas.openxmlformats.org/drawingml/2006/main" idx="minor">
          <a:schemeClr val="dk1"/>
        </a:fontRef>
      </cdr:style>
      <cdr:txBody>
        <a:bodyPr xmlns:a="http://schemas.openxmlformats.org/drawingml/2006/main" vertOverflow="clip" wrap="none" rtlCol="0"/>
        <a:lstStyle xmlns:a="http://schemas.openxmlformats.org/drawingml/2006/main"/>
        <a:p xmlns:a="http://schemas.openxmlformats.org/drawingml/2006/main">
          <a:r>
            <a:rPr lang="af-ZA" sz="1100" b="1" dirty="0" smtClean="0"/>
            <a:t>2017 წელი</a:t>
          </a:r>
          <a:endParaRPr lang="ru-RU" sz="1100" b="1"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54D4E81-264D-41C7-9554-D39DFCD3453D}" type="datetimeFigureOut">
              <a:rPr lang="ru-RU" smtClean="0"/>
              <a:pPr/>
              <a:t>13.11.2017</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3783385-AD31-485B-87E8-81CF4DDCD477}" type="slidenum">
              <a:rPr lang="ru-RU" smtClean="0"/>
              <a:pPr/>
              <a:t>‹#›</a:t>
            </a:fld>
            <a:endParaRPr lang="ru-RU"/>
          </a:p>
        </p:txBody>
      </p:sp>
    </p:spTree>
    <p:extLst>
      <p:ext uri="{BB962C8B-B14F-4D97-AF65-F5344CB8AC3E}">
        <p14:creationId xmlns:p14="http://schemas.microsoft.com/office/powerpoint/2010/main" val="19222247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13.11.2017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13.11.2017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13.11.2017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13.11.2017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13.11.2017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13.11.2017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13.11.2017</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13.11.2017</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13.11.2017</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13.11.2017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13.11.2017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13.11.2017</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chart" Target="../charts/chart1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chart" Target="../charts/chart1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chart" Target="../charts/chart1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chart" Target="../charts/chart2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chart" Target="../charts/chart2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chart" Target="../charts/chart2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chart" Target="../charts/chart2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chart" Target="../charts/chart2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chart" Target="../charts/chart2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chart" Target="../charts/chart2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chart" Target="../charts/chart2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chart" Target="../charts/chart2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chart" Target="../charts/chart2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chart" Target="../charts/chart3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chart" Target="../charts/chart31.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chart" Target="../charts/chart32.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chart" Target="../charts/chart33.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chart" Target="../charts/chart34.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chart" Target="../charts/chart3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alphaModFix amt="22000"/>
            <a:lum/>
          </a:blip>
          <a:srcRect/>
          <a:stretch>
            <a:fillRect l="-11000" r="-11000"/>
          </a:stretch>
        </a:blipFill>
        <a:effectLst/>
      </p:bgPr>
    </p:bg>
    <p:spTree>
      <p:nvGrpSpPr>
        <p:cNvPr id="1" name=""/>
        <p:cNvGrpSpPr/>
        <p:nvPr/>
      </p:nvGrpSpPr>
      <p:grpSpPr>
        <a:xfrm>
          <a:off x="0" y="0"/>
          <a:ext cx="0" cy="0"/>
          <a:chOff x="0" y="0"/>
          <a:chExt cx="0" cy="0"/>
        </a:xfrm>
      </p:grpSpPr>
      <p:pic>
        <p:nvPicPr>
          <p:cNvPr id="6" name="Picture 2"/>
          <p:cNvPicPr>
            <a:picLocks noChangeAspect="1" noChangeArrowheads="1"/>
          </p:cNvPicPr>
          <p:nvPr/>
        </p:nvPicPr>
        <p:blipFill>
          <a:blip r:embed="rId3" cstate="print"/>
          <a:srcRect/>
          <a:stretch>
            <a:fillRect/>
          </a:stretch>
        </p:blipFill>
        <p:spPr bwMode="auto">
          <a:xfrm>
            <a:off x="0" y="0"/>
            <a:ext cx="1714480" cy="1043608"/>
          </a:xfrm>
          <a:prstGeom prst="rect">
            <a:avLst/>
          </a:prstGeom>
          <a:noFill/>
          <a:ln w="9525">
            <a:noFill/>
            <a:miter lim="800000"/>
            <a:headEnd/>
            <a:tailEnd/>
          </a:ln>
        </p:spPr>
      </p:pic>
      <p:sp>
        <p:nvSpPr>
          <p:cNvPr id="7" name="Title 6"/>
          <p:cNvSpPr>
            <a:spLocks noGrp="1"/>
          </p:cNvSpPr>
          <p:nvPr>
            <p:ph type="ctrTitle"/>
          </p:nvPr>
        </p:nvSpPr>
        <p:spPr>
          <a:xfrm>
            <a:off x="1285852" y="2571744"/>
            <a:ext cx="6600844" cy="1028706"/>
          </a:xfrm>
          <a:prstGeom prst="roundRect">
            <a:avLst>
              <a:gd name="adj" fmla="val 50000"/>
            </a:avLst>
          </a:prstGeom>
          <a:solidFill>
            <a:srgbClr val="990033"/>
          </a:solidFill>
        </p:spPr>
        <p:style>
          <a:lnRef idx="0">
            <a:schemeClr val="accent2"/>
          </a:lnRef>
          <a:fillRef idx="3">
            <a:schemeClr val="accent2"/>
          </a:fillRef>
          <a:effectRef idx="3">
            <a:schemeClr val="accent2"/>
          </a:effectRef>
          <a:fontRef idx="minor">
            <a:schemeClr val="lt1"/>
          </a:fontRef>
        </p:style>
        <p:txBody>
          <a:bodyPr rtlCol="0" anchor="ctr">
            <a:normAutofit fontScale="90000"/>
          </a:bodyPr>
          <a:lstStyle/>
          <a:p>
            <a:pPr algn="ctr"/>
            <a:r>
              <a:rPr lang="ka-GE" b="1" dirty="0" smtClean="0"/>
              <a:t>კვლევის ანგარიში</a:t>
            </a:r>
            <a:endParaRPr lang="en-US" b="1" dirty="0"/>
          </a:p>
        </p:txBody>
      </p:sp>
      <p:sp>
        <p:nvSpPr>
          <p:cNvPr id="8" name="Rounded Rectangle 7"/>
          <p:cNvSpPr/>
          <p:nvPr/>
        </p:nvSpPr>
        <p:spPr>
          <a:xfrm>
            <a:off x="3428992" y="6286520"/>
            <a:ext cx="2286016" cy="357190"/>
          </a:xfrm>
          <a:prstGeom prst="roundRect">
            <a:avLst/>
          </a:prstGeom>
          <a:solidFill>
            <a:srgbClr val="9900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b="1" i="1" dirty="0" smtClean="0"/>
              <a:t>201</a:t>
            </a:r>
            <a:r>
              <a:rPr lang="af-ZA" b="1" i="1" dirty="0" smtClean="0"/>
              <a:t>7</a:t>
            </a:r>
            <a:endParaRPr lang="en-US" b="1" i="1" dirty="0"/>
          </a:p>
        </p:txBody>
      </p:sp>
      <p:pic>
        <p:nvPicPr>
          <p:cNvPr id="9" name="Рисунок 8" descr="acharalogo-cr-739x428.jpg"/>
          <p:cNvPicPr>
            <a:picLocks noChangeAspect="1"/>
          </p:cNvPicPr>
          <p:nvPr/>
        </p:nvPicPr>
        <p:blipFill>
          <a:blip r:embed="rId4" cstate="print"/>
          <a:stretch>
            <a:fillRect/>
          </a:stretch>
        </p:blipFill>
        <p:spPr>
          <a:xfrm>
            <a:off x="7351376" y="0"/>
            <a:ext cx="1792624" cy="103821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5984" y="142852"/>
            <a:ext cx="6615130" cy="654032"/>
          </a:xfrm>
        </p:spPr>
        <p:style>
          <a:lnRef idx="0">
            <a:schemeClr val="accent1"/>
          </a:lnRef>
          <a:fillRef idx="3">
            <a:schemeClr val="accent1"/>
          </a:fillRef>
          <a:effectRef idx="3">
            <a:schemeClr val="accent1"/>
          </a:effectRef>
          <a:fontRef idx="minor">
            <a:schemeClr val="lt1"/>
          </a:fontRef>
        </p:style>
        <p:txBody>
          <a:bodyPr>
            <a:normAutofit/>
          </a:bodyPr>
          <a:lstStyle/>
          <a:p>
            <a:r>
              <a:rPr lang="af-ZA" sz="1800" b="1" dirty="0" smtClean="0"/>
              <a:t>A4. </a:t>
            </a:r>
            <a:r>
              <a:rPr lang="ka-GE" sz="1800" b="1" dirty="0" smtClean="0"/>
              <a:t>კიდევ, კიდევ, კიდევ რომელს?</a:t>
            </a:r>
            <a:r>
              <a:rPr lang="af-ZA" sz="1800" b="1" dirty="0" smtClean="0"/>
              <a:t/>
            </a:r>
            <a:br>
              <a:rPr lang="af-ZA" sz="1800" b="1" dirty="0" smtClean="0"/>
            </a:br>
            <a:r>
              <a:rPr lang="ka-GE" sz="1800" b="1" dirty="0" smtClean="0">
                <a:solidFill>
                  <a:srgbClr val="FF0000"/>
                </a:solidFill>
              </a:rPr>
              <a:t>მისაღებია ერთი პასუხი</a:t>
            </a:r>
            <a:r>
              <a:rPr lang="en-US" sz="1800" b="1" dirty="0" smtClean="0">
                <a:solidFill>
                  <a:srgbClr val="FF0000"/>
                </a:solidFill>
              </a:rPr>
              <a:t> </a:t>
            </a:r>
            <a:endParaRPr lang="ru-RU" sz="1800" b="1" dirty="0"/>
          </a:p>
        </p:txBody>
      </p:sp>
      <p:graphicFrame>
        <p:nvGraphicFramePr>
          <p:cNvPr id="4" name="Содержимое 3"/>
          <p:cNvGraphicFramePr>
            <a:graphicFrameLocks noGrp="1"/>
          </p:cNvGraphicFramePr>
          <p:nvPr>
            <p:ph idx="1"/>
          </p:nvPr>
        </p:nvGraphicFramePr>
        <p:xfrm>
          <a:off x="142844" y="1000108"/>
          <a:ext cx="8858312" cy="564360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5984" y="142852"/>
            <a:ext cx="6615130" cy="654032"/>
          </a:xfrm>
        </p:spPr>
        <p:style>
          <a:lnRef idx="0">
            <a:schemeClr val="accent1"/>
          </a:lnRef>
          <a:fillRef idx="3">
            <a:schemeClr val="accent1"/>
          </a:fillRef>
          <a:effectRef idx="3">
            <a:schemeClr val="accent1"/>
          </a:effectRef>
          <a:fontRef idx="minor">
            <a:schemeClr val="lt1"/>
          </a:fontRef>
        </p:style>
        <p:txBody>
          <a:bodyPr>
            <a:normAutofit/>
          </a:bodyPr>
          <a:lstStyle/>
          <a:p>
            <a:r>
              <a:rPr lang="af-ZA" sz="1800" b="1" dirty="0" smtClean="0"/>
              <a:t>A5 </a:t>
            </a:r>
            <a:r>
              <a:rPr lang="ka-GE" sz="1800" b="1" dirty="0" smtClean="0"/>
              <a:t>გთხოვთ მითხრათ, რამდენად ხშირად უყურებთ აჭარის ტელევიზიას?</a:t>
            </a:r>
            <a:endParaRPr lang="ru-RU" sz="1800" b="1" dirty="0"/>
          </a:p>
        </p:txBody>
      </p:sp>
      <p:graphicFrame>
        <p:nvGraphicFramePr>
          <p:cNvPr id="4" name="Содержимое 3"/>
          <p:cNvGraphicFramePr>
            <a:graphicFrameLocks noGrp="1"/>
          </p:cNvGraphicFramePr>
          <p:nvPr>
            <p:ph idx="1"/>
          </p:nvPr>
        </p:nvGraphicFramePr>
        <p:xfrm>
          <a:off x="214282" y="1142984"/>
          <a:ext cx="8715436" cy="542928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Содержимое 4"/>
          <p:cNvGraphicFramePr>
            <a:graphicFrameLocks noGrp="1"/>
          </p:cNvGraphicFramePr>
          <p:nvPr>
            <p:ph idx="1"/>
          </p:nvPr>
        </p:nvGraphicFramePr>
        <p:xfrm>
          <a:off x="130628" y="925286"/>
          <a:ext cx="8870527" cy="5932714"/>
        </p:xfrm>
        <a:graphic>
          <a:graphicData uri="http://schemas.openxmlformats.org/drawingml/2006/chart">
            <c:chart xmlns:c="http://schemas.openxmlformats.org/drawingml/2006/chart" xmlns:r="http://schemas.openxmlformats.org/officeDocument/2006/relationships" r:id="rId2"/>
          </a:graphicData>
        </a:graphic>
      </p:graphicFrame>
      <p:sp>
        <p:nvSpPr>
          <p:cNvPr id="4" name="Заголовок 1"/>
          <p:cNvSpPr txBox="1">
            <a:spLocks/>
          </p:cNvSpPr>
          <p:nvPr/>
        </p:nvSpPr>
        <p:spPr>
          <a:xfrm>
            <a:off x="2285984" y="142852"/>
            <a:ext cx="6615130" cy="65403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a:bodyPr>
          <a:lstStyle/>
          <a:p>
            <a:pPr lvl="0" algn="ctr">
              <a:spcBef>
                <a:spcPct val="0"/>
              </a:spcBef>
            </a:pPr>
            <a:r>
              <a:rPr lang="af-ZA" b="1" dirty="0" smtClean="0"/>
              <a:t>A6.</a:t>
            </a:r>
            <a:r>
              <a:rPr lang="ka-GE" b="1" dirty="0" smtClean="0"/>
              <a:t>გთხოვთ დაასახლოთ მიზეზები, რის გამოც არ უყურებთ რეგულარულად აჭარის ტელევიზიას?</a:t>
            </a:r>
            <a:endParaRPr lang="af-ZA" b="1"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5984" y="142852"/>
            <a:ext cx="6615130" cy="654032"/>
          </a:xfrm>
        </p:spPr>
        <p:style>
          <a:lnRef idx="0">
            <a:schemeClr val="accent1"/>
          </a:lnRef>
          <a:fillRef idx="3">
            <a:schemeClr val="accent1"/>
          </a:fillRef>
          <a:effectRef idx="3">
            <a:schemeClr val="accent1"/>
          </a:effectRef>
          <a:fontRef idx="minor">
            <a:schemeClr val="lt1"/>
          </a:fontRef>
        </p:style>
        <p:txBody>
          <a:bodyPr>
            <a:normAutofit/>
          </a:bodyPr>
          <a:lstStyle/>
          <a:p>
            <a:r>
              <a:rPr lang="af-ZA" sz="1800" b="1" dirty="0" smtClean="0"/>
              <a:t>A7 </a:t>
            </a:r>
            <a:r>
              <a:rPr lang="ka-GE" sz="1800" b="1" dirty="0" smtClean="0"/>
              <a:t>გთხოვთ  მითხრათ აჭარის ტელევიზიას იჭერთ?</a:t>
            </a:r>
            <a:endParaRPr lang="ru-RU" sz="1800" b="1" dirty="0"/>
          </a:p>
        </p:txBody>
      </p:sp>
      <p:graphicFrame>
        <p:nvGraphicFramePr>
          <p:cNvPr id="4" name="Содержимое 3"/>
          <p:cNvGraphicFramePr>
            <a:graphicFrameLocks noGrp="1"/>
          </p:cNvGraphicFramePr>
          <p:nvPr>
            <p:ph idx="1"/>
          </p:nvPr>
        </p:nvGraphicFramePr>
        <p:xfrm>
          <a:off x="357158" y="1071546"/>
          <a:ext cx="8572560" cy="557216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5984" y="-24"/>
            <a:ext cx="6615130" cy="928694"/>
          </a:xfrm>
        </p:spPr>
        <p:style>
          <a:lnRef idx="0">
            <a:schemeClr val="accent1"/>
          </a:lnRef>
          <a:fillRef idx="3">
            <a:schemeClr val="accent1"/>
          </a:fillRef>
          <a:effectRef idx="3">
            <a:schemeClr val="accent1"/>
          </a:effectRef>
          <a:fontRef idx="minor">
            <a:schemeClr val="lt1"/>
          </a:fontRef>
        </p:style>
        <p:txBody>
          <a:bodyPr>
            <a:noAutofit/>
          </a:bodyPr>
          <a:lstStyle/>
          <a:p>
            <a:r>
              <a:rPr lang="af-ZA" sz="1400" b="1" dirty="0" smtClean="0"/>
              <a:t>A8.   </a:t>
            </a:r>
            <a:r>
              <a:rPr lang="ka-GE" sz="1400" b="1" dirty="0" smtClean="0"/>
              <a:t>გთხოვთ დახედოთ შკალას და მითხრათ, რამდენად შეესაბამება/ახასიათებს ჩემს მიერ ჩამოთვლილი მახასიათებლები აჭარის ტელევიზიას. 1 ნიშნავს, რომ საერთოდ არ შეესაბამება/ახასიათებს,  5 ნიშნავს, რომ სრულიად შეესაბამება/ახასიათებს.</a:t>
            </a:r>
            <a:endParaRPr lang="ru-RU" sz="1400" b="1" dirty="0"/>
          </a:p>
        </p:txBody>
      </p:sp>
      <p:graphicFrame>
        <p:nvGraphicFramePr>
          <p:cNvPr id="7" name="Содержимое 6"/>
          <p:cNvGraphicFramePr>
            <a:graphicFrameLocks noGrp="1"/>
          </p:cNvGraphicFramePr>
          <p:nvPr>
            <p:ph idx="1"/>
          </p:nvPr>
        </p:nvGraphicFramePr>
        <p:xfrm>
          <a:off x="142844" y="857232"/>
          <a:ext cx="8858312" cy="585791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5984" y="142852"/>
            <a:ext cx="6615130" cy="654032"/>
          </a:xfrm>
        </p:spPr>
        <p:style>
          <a:lnRef idx="0">
            <a:schemeClr val="accent1"/>
          </a:lnRef>
          <a:fillRef idx="3">
            <a:schemeClr val="accent1"/>
          </a:fillRef>
          <a:effectRef idx="3">
            <a:schemeClr val="accent1"/>
          </a:effectRef>
          <a:fontRef idx="minor">
            <a:schemeClr val="lt1"/>
          </a:fontRef>
        </p:style>
        <p:txBody>
          <a:bodyPr>
            <a:normAutofit/>
          </a:bodyPr>
          <a:lstStyle/>
          <a:p>
            <a:r>
              <a:rPr lang="af-ZA" sz="1600" b="1" dirty="0" smtClean="0"/>
              <a:t>A9.  </a:t>
            </a:r>
            <a:r>
              <a:rPr lang="ka-GE" sz="1600" b="1" dirty="0" smtClean="0"/>
              <a:t>მიუთითეთ, რა დროს გაქვთ ტელევიზორის ყურების შესაძლებლობა ორშაბათიდან პარასკევის ჩათვლით</a:t>
            </a:r>
            <a:r>
              <a:rPr lang="af-ZA" sz="1600" b="1" dirty="0" smtClean="0"/>
              <a:t> და შაბათ-კვირას</a:t>
            </a:r>
            <a:endParaRPr lang="ru-RU" sz="1600" b="1" dirty="0"/>
          </a:p>
        </p:txBody>
      </p:sp>
      <p:sp>
        <p:nvSpPr>
          <p:cNvPr id="3" name="Содержимое 2"/>
          <p:cNvSpPr>
            <a:spLocks noGrp="1"/>
          </p:cNvSpPr>
          <p:nvPr>
            <p:ph idx="1"/>
          </p:nvPr>
        </p:nvSpPr>
        <p:spPr/>
        <p:txBody>
          <a:bodyPr/>
          <a:lstStyle/>
          <a:p>
            <a:endParaRPr lang="ru-RU"/>
          </a:p>
        </p:txBody>
      </p:sp>
      <p:graphicFrame>
        <p:nvGraphicFramePr>
          <p:cNvPr id="4" name="Таблица 3"/>
          <p:cNvGraphicFramePr>
            <a:graphicFrameLocks noGrp="1"/>
          </p:cNvGraphicFramePr>
          <p:nvPr>
            <p:extLst>
              <p:ext uri="{D42A27DB-BD31-4B8C-83A1-F6EECF244321}">
                <p14:modId xmlns:p14="http://schemas.microsoft.com/office/powerpoint/2010/main" val="1533001605"/>
              </p:ext>
            </p:extLst>
          </p:nvPr>
        </p:nvGraphicFramePr>
        <p:xfrm>
          <a:off x="179512" y="1142977"/>
          <a:ext cx="4104456" cy="5454374"/>
        </p:xfrm>
        <a:graphic>
          <a:graphicData uri="http://schemas.openxmlformats.org/drawingml/2006/table">
            <a:tbl>
              <a:tblPr>
                <a:tableStyleId>{3C2FFA5D-87B4-456A-9821-1D502468CF0F}</a:tableStyleId>
              </a:tblPr>
              <a:tblGrid>
                <a:gridCol w="1296144"/>
                <a:gridCol w="1008112"/>
                <a:gridCol w="936104"/>
                <a:gridCol w="864096"/>
              </a:tblGrid>
              <a:tr h="792514">
                <a:tc>
                  <a:txBody>
                    <a:bodyPr/>
                    <a:lstStyle/>
                    <a:p>
                      <a:pPr algn="ctr" fontAlgn="b"/>
                      <a:r>
                        <a:rPr lang="ru-RU" sz="1100" u="none" strike="noStrike" dirty="0">
                          <a:effectLst/>
                        </a:rPr>
                        <a:t> </a:t>
                      </a:r>
                      <a:endParaRPr lang="ru-RU" sz="1100" b="0" i="0" u="none" strike="noStrike" dirty="0">
                        <a:solidFill>
                          <a:srgbClr val="000000"/>
                        </a:solidFill>
                        <a:effectLst/>
                        <a:latin typeface="Calibri"/>
                      </a:endParaRPr>
                    </a:p>
                  </a:txBody>
                  <a:tcPr marL="9525" marR="9525" marT="9525" marB="0" anchor="ctr"/>
                </a:tc>
                <a:tc>
                  <a:txBody>
                    <a:bodyPr/>
                    <a:lstStyle/>
                    <a:p>
                      <a:pPr algn="ctr" fontAlgn="b"/>
                      <a:r>
                        <a:rPr lang="ka-GE" sz="900" b="1" u="none" strike="noStrike" dirty="0">
                          <a:effectLst/>
                        </a:rPr>
                        <a:t>ორშაბათი-პარასკევი</a:t>
                      </a:r>
                      <a:endParaRPr lang="ka-GE" sz="900" b="1" i="0" u="none" strike="noStrike" dirty="0">
                        <a:solidFill>
                          <a:srgbClr val="000000"/>
                        </a:solidFill>
                        <a:effectLst/>
                        <a:latin typeface="Sylfaen"/>
                      </a:endParaRPr>
                    </a:p>
                  </a:txBody>
                  <a:tcPr marL="9525" marR="9525" marT="9525" marB="0" anchor="ctr"/>
                </a:tc>
                <a:tc>
                  <a:txBody>
                    <a:bodyPr/>
                    <a:lstStyle/>
                    <a:p>
                      <a:pPr algn="ctr" fontAlgn="b"/>
                      <a:r>
                        <a:rPr lang="ka-GE" sz="900" b="1" u="none" strike="noStrike" dirty="0">
                          <a:effectLst/>
                        </a:rPr>
                        <a:t>შაბათი</a:t>
                      </a:r>
                      <a:endParaRPr lang="ka-GE" sz="900" b="1" i="0" u="none" strike="noStrike" dirty="0">
                        <a:solidFill>
                          <a:srgbClr val="000000"/>
                        </a:solidFill>
                        <a:effectLst/>
                        <a:latin typeface="Sylfaen"/>
                      </a:endParaRPr>
                    </a:p>
                  </a:txBody>
                  <a:tcPr marL="9525" marR="9525" marT="9525" marB="0" anchor="ctr"/>
                </a:tc>
                <a:tc>
                  <a:txBody>
                    <a:bodyPr/>
                    <a:lstStyle/>
                    <a:p>
                      <a:pPr algn="ctr" fontAlgn="b"/>
                      <a:r>
                        <a:rPr lang="ka-GE" sz="900" b="1" u="none" strike="noStrike" dirty="0">
                          <a:effectLst/>
                        </a:rPr>
                        <a:t>კვირა</a:t>
                      </a:r>
                      <a:endParaRPr lang="ka-GE" sz="900" b="1" i="0" u="none" strike="noStrike" dirty="0">
                        <a:solidFill>
                          <a:srgbClr val="000000"/>
                        </a:solidFill>
                        <a:effectLst/>
                        <a:latin typeface="Sylfaen"/>
                      </a:endParaRPr>
                    </a:p>
                  </a:txBody>
                  <a:tcPr marL="9525" marR="9525" marT="9525" marB="0" anchor="ctr"/>
                </a:tc>
              </a:tr>
              <a:tr h="233093">
                <a:tc>
                  <a:txBody>
                    <a:bodyPr/>
                    <a:lstStyle/>
                    <a:p>
                      <a:pPr algn="ctr" fontAlgn="b"/>
                      <a:r>
                        <a:rPr lang="ru-RU" sz="900" b="1" i="0" u="none" strike="noStrike">
                          <a:solidFill>
                            <a:srgbClr val="000000"/>
                          </a:solidFill>
                          <a:effectLst/>
                          <a:latin typeface="Calibri"/>
                        </a:rPr>
                        <a:t>6.00-6.30</a:t>
                      </a:r>
                    </a:p>
                  </a:txBody>
                  <a:tcPr marL="9525" marR="9525" marT="9525" marB="0" anchor="b"/>
                </a:tc>
                <a:tc>
                  <a:txBody>
                    <a:bodyPr/>
                    <a:lstStyle/>
                    <a:p>
                      <a:pPr algn="ctr" fontAlgn="ctr"/>
                      <a:r>
                        <a:rPr lang="ru-RU" sz="900" b="0" i="0" u="none" strike="noStrike">
                          <a:solidFill>
                            <a:srgbClr val="000000"/>
                          </a:solidFill>
                          <a:latin typeface="Arial"/>
                        </a:rPr>
                        <a:t>2,0%</a:t>
                      </a:r>
                    </a:p>
                  </a:txBody>
                  <a:tcPr marL="9525" marR="9525" marT="9525" marB="0" anchor="ctr"/>
                </a:tc>
                <a:tc>
                  <a:txBody>
                    <a:bodyPr/>
                    <a:lstStyle/>
                    <a:p>
                      <a:pPr algn="ctr" fontAlgn="ctr"/>
                      <a:r>
                        <a:rPr lang="ru-RU" sz="900" b="0" i="0" u="none" strike="noStrike">
                          <a:solidFill>
                            <a:srgbClr val="000000"/>
                          </a:solidFill>
                          <a:latin typeface="Arial"/>
                        </a:rPr>
                        <a:t>2,6%</a:t>
                      </a:r>
                    </a:p>
                  </a:txBody>
                  <a:tcPr marL="9525" marR="9525" marT="9525" marB="0" anchor="ctr"/>
                </a:tc>
                <a:tc>
                  <a:txBody>
                    <a:bodyPr/>
                    <a:lstStyle/>
                    <a:p>
                      <a:pPr algn="ctr" fontAlgn="ctr"/>
                      <a:r>
                        <a:rPr lang="ru-RU" sz="900" b="0" i="0" u="none" strike="noStrike">
                          <a:solidFill>
                            <a:srgbClr val="000000"/>
                          </a:solidFill>
                          <a:latin typeface="Arial"/>
                        </a:rPr>
                        <a:t>2,6%</a:t>
                      </a:r>
                    </a:p>
                  </a:txBody>
                  <a:tcPr marL="9525" marR="9525" marT="9525" marB="0" anchor="ctr"/>
                </a:tc>
              </a:tr>
              <a:tr h="233093">
                <a:tc>
                  <a:txBody>
                    <a:bodyPr/>
                    <a:lstStyle/>
                    <a:p>
                      <a:pPr algn="ctr" fontAlgn="b"/>
                      <a:r>
                        <a:rPr lang="ru-RU" sz="900" b="1" i="0" u="none" strike="noStrike">
                          <a:solidFill>
                            <a:srgbClr val="000000"/>
                          </a:solidFill>
                          <a:effectLst/>
                          <a:latin typeface="Calibri"/>
                        </a:rPr>
                        <a:t>6.30-7.00</a:t>
                      </a:r>
                    </a:p>
                  </a:txBody>
                  <a:tcPr marL="9525" marR="9525" marT="9525" marB="0" anchor="b"/>
                </a:tc>
                <a:tc>
                  <a:txBody>
                    <a:bodyPr/>
                    <a:lstStyle/>
                    <a:p>
                      <a:pPr algn="ctr" fontAlgn="ctr"/>
                      <a:r>
                        <a:rPr lang="ru-RU" sz="900" b="0" i="0" u="none" strike="noStrike">
                          <a:solidFill>
                            <a:srgbClr val="000000"/>
                          </a:solidFill>
                          <a:latin typeface="Arial"/>
                        </a:rPr>
                        <a:t>3,1%</a:t>
                      </a:r>
                    </a:p>
                  </a:txBody>
                  <a:tcPr marL="9525" marR="9525" marT="9525" marB="0" anchor="ctr"/>
                </a:tc>
                <a:tc>
                  <a:txBody>
                    <a:bodyPr/>
                    <a:lstStyle/>
                    <a:p>
                      <a:pPr algn="ctr" fontAlgn="ctr"/>
                      <a:r>
                        <a:rPr lang="ru-RU" sz="900" b="0" i="0" u="none" strike="noStrike">
                          <a:solidFill>
                            <a:srgbClr val="000000"/>
                          </a:solidFill>
                          <a:latin typeface="Arial"/>
                        </a:rPr>
                        <a:t>3,9%</a:t>
                      </a:r>
                    </a:p>
                  </a:txBody>
                  <a:tcPr marL="9525" marR="9525" marT="9525" marB="0" anchor="ctr"/>
                </a:tc>
                <a:tc>
                  <a:txBody>
                    <a:bodyPr/>
                    <a:lstStyle/>
                    <a:p>
                      <a:pPr algn="ctr" fontAlgn="ctr"/>
                      <a:r>
                        <a:rPr lang="ru-RU" sz="900" b="0" i="0" u="none" strike="noStrike">
                          <a:solidFill>
                            <a:srgbClr val="000000"/>
                          </a:solidFill>
                          <a:latin typeface="Arial"/>
                        </a:rPr>
                        <a:t>3,9%</a:t>
                      </a:r>
                    </a:p>
                  </a:txBody>
                  <a:tcPr marL="9525" marR="9525" marT="9525" marB="0" anchor="ctr"/>
                </a:tc>
              </a:tr>
              <a:tr h="233093">
                <a:tc>
                  <a:txBody>
                    <a:bodyPr/>
                    <a:lstStyle/>
                    <a:p>
                      <a:pPr algn="ctr" fontAlgn="b"/>
                      <a:r>
                        <a:rPr lang="ru-RU" sz="900" b="1" i="0" u="none" strike="noStrike">
                          <a:solidFill>
                            <a:srgbClr val="000000"/>
                          </a:solidFill>
                          <a:effectLst/>
                          <a:latin typeface="Calibri"/>
                        </a:rPr>
                        <a:t>7.00-7.30</a:t>
                      </a:r>
                    </a:p>
                  </a:txBody>
                  <a:tcPr marL="9525" marR="9525" marT="9525" marB="0" anchor="b"/>
                </a:tc>
                <a:tc>
                  <a:txBody>
                    <a:bodyPr/>
                    <a:lstStyle/>
                    <a:p>
                      <a:pPr algn="ctr" fontAlgn="ctr"/>
                      <a:r>
                        <a:rPr lang="ru-RU" sz="900" b="0" i="0" u="none" strike="noStrike">
                          <a:solidFill>
                            <a:srgbClr val="000000"/>
                          </a:solidFill>
                          <a:latin typeface="Arial"/>
                        </a:rPr>
                        <a:t>7,2%</a:t>
                      </a:r>
                    </a:p>
                  </a:txBody>
                  <a:tcPr marL="9525" marR="9525" marT="9525" marB="0" anchor="ctr"/>
                </a:tc>
                <a:tc>
                  <a:txBody>
                    <a:bodyPr/>
                    <a:lstStyle/>
                    <a:p>
                      <a:pPr algn="ctr" fontAlgn="ctr"/>
                      <a:r>
                        <a:rPr lang="ru-RU" sz="900" b="0" i="0" u="none" strike="noStrike">
                          <a:solidFill>
                            <a:srgbClr val="000000"/>
                          </a:solidFill>
                          <a:latin typeface="Arial"/>
                        </a:rPr>
                        <a:t>7,4%</a:t>
                      </a:r>
                    </a:p>
                  </a:txBody>
                  <a:tcPr marL="9525" marR="9525" marT="9525" marB="0" anchor="ctr"/>
                </a:tc>
                <a:tc>
                  <a:txBody>
                    <a:bodyPr/>
                    <a:lstStyle/>
                    <a:p>
                      <a:pPr algn="ctr" fontAlgn="ctr"/>
                      <a:r>
                        <a:rPr lang="ru-RU" sz="900" b="0" i="0" u="none" strike="noStrike">
                          <a:solidFill>
                            <a:srgbClr val="000000"/>
                          </a:solidFill>
                          <a:latin typeface="Arial"/>
                        </a:rPr>
                        <a:t>7,6%</a:t>
                      </a:r>
                    </a:p>
                  </a:txBody>
                  <a:tcPr marL="9525" marR="9525" marT="9525" marB="0" anchor="ctr"/>
                </a:tc>
              </a:tr>
              <a:tr h="233093">
                <a:tc>
                  <a:txBody>
                    <a:bodyPr/>
                    <a:lstStyle/>
                    <a:p>
                      <a:pPr algn="ctr" fontAlgn="b"/>
                      <a:r>
                        <a:rPr lang="ru-RU" sz="900" b="1" i="0" u="none" strike="noStrike">
                          <a:solidFill>
                            <a:srgbClr val="000000"/>
                          </a:solidFill>
                          <a:effectLst/>
                          <a:latin typeface="Calibri"/>
                        </a:rPr>
                        <a:t>7.30-8.00</a:t>
                      </a:r>
                    </a:p>
                  </a:txBody>
                  <a:tcPr marL="9525" marR="9525" marT="9525" marB="0" anchor="b"/>
                </a:tc>
                <a:tc>
                  <a:txBody>
                    <a:bodyPr/>
                    <a:lstStyle/>
                    <a:p>
                      <a:pPr algn="ctr" fontAlgn="ctr"/>
                      <a:r>
                        <a:rPr lang="ru-RU" sz="900" b="0" i="0" u="none" strike="noStrike">
                          <a:solidFill>
                            <a:srgbClr val="000000"/>
                          </a:solidFill>
                          <a:latin typeface="Arial"/>
                        </a:rPr>
                        <a:t>10,9%</a:t>
                      </a:r>
                    </a:p>
                  </a:txBody>
                  <a:tcPr marL="9525" marR="9525" marT="9525" marB="0" anchor="ctr"/>
                </a:tc>
                <a:tc>
                  <a:txBody>
                    <a:bodyPr/>
                    <a:lstStyle/>
                    <a:p>
                      <a:pPr algn="ctr" fontAlgn="ctr"/>
                      <a:r>
                        <a:rPr lang="ru-RU" sz="900" b="0" i="0" u="none" strike="noStrike">
                          <a:solidFill>
                            <a:srgbClr val="000000"/>
                          </a:solidFill>
                          <a:latin typeface="Arial"/>
                        </a:rPr>
                        <a:t>10,7%</a:t>
                      </a:r>
                    </a:p>
                  </a:txBody>
                  <a:tcPr marL="9525" marR="9525" marT="9525" marB="0" anchor="ctr"/>
                </a:tc>
                <a:tc>
                  <a:txBody>
                    <a:bodyPr/>
                    <a:lstStyle/>
                    <a:p>
                      <a:pPr algn="ctr" fontAlgn="ctr"/>
                      <a:r>
                        <a:rPr lang="ru-RU" sz="900" b="0" i="0" u="none" strike="noStrike">
                          <a:solidFill>
                            <a:srgbClr val="000000"/>
                          </a:solidFill>
                          <a:latin typeface="Arial"/>
                        </a:rPr>
                        <a:t>10,8%</a:t>
                      </a:r>
                    </a:p>
                  </a:txBody>
                  <a:tcPr marL="9525" marR="9525" marT="9525" marB="0" anchor="ctr"/>
                </a:tc>
              </a:tr>
              <a:tr h="233093">
                <a:tc>
                  <a:txBody>
                    <a:bodyPr/>
                    <a:lstStyle/>
                    <a:p>
                      <a:pPr algn="ctr" fontAlgn="b"/>
                      <a:r>
                        <a:rPr lang="ru-RU" sz="900" b="1" i="0" u="none" strike="noStrike">
                          <a:solidFill>
                            <a:srgbClr val="000000"/>
                          </a:solidFill>
                          <a:effectLst/>
                          <a:latin typeface="Calibri"/>
                        </a:rPr>
                        <a:t>8.00-8.30</a:t>
                      </a:r>
                    </a:p>
                  </a:txBody>
                  <a:tcPr marL="9525" marR="9525" marT="9525" marB="0" anchor="b"/>
                </a:tc>
                <a:tc>
                  <a:txBody>
                    <a:bodyPr/>
                    <a:lstStyle/>
                    <a:p>
                      <a:pPr algn="ctr" fontAlgn="ctr"/>
                      <a:r>
                        <a:rPr lang="ru-RU" sz="900" b="0" i="0" u="none" strike="noStrike">
                          <a:solidFill>
                            <a:srgbClr val="000000"/>
                          </a:solidFill>
                          <a:latin typeface="Arial"/>
                        </a:rPr>
                        <a:t>21,9%</a:t>
                      </a:r>
                    </a:p>
                  </a:txBody>
                  <a:tcPr marL="9525" marR="9525" marT="9525" marB="0" anchor="ctr"/>
                </a:tc>
                <a:tc>
                  <a:txBody>
                    <a:bodyPr/>
                    <a:lstStyle/>
                    <a:p>
                      <a:pPr algn="ctr" fontAlgn="ctr"/>
                      <a:r>
                        <a:rPr lang="ru-RU" sz="900" b="0" i="0" u="none" strike="noStrike">
                          <a:solidFill>
                            <a:srgbClr val="000000"/>
                          </a:solidFill>
                          <a:latin typeface="Arial"/>
                        </a:rPr>
                        <a:t>18,1%</a:t>
                      </a:r>
                    </a:p>
                  </a:txBody>
                  <a:tcPr marL="9525" marR="9525" marT="9525" marB="0" anchor="ctr"/>
                </a:tc>
                <a:tc>
                  <a:txBody>
                    <a:bodyPr/>
                    <a:lstStyle/>
                    <a:p>
                      <a:pPr algn="ctr" fontAlgn="ctr"/>
                      <a:r>
                        <a:rPr lang="ru-RU" sz="900" b="0" i="0" u="none" strike="noStrike">
                          <a:solidFill>
                            <a:srgbClr val="000000"/>
                          </a:solidFill>
                          <a:latin typeface="Arial"/>
                        </a:rPr>
                        <a:t>17,8%</a:t>
                      </a:r>
                    </a:p>
                  </a:txBody>
                  <a:tcPr marL="9525" marR="9525" marT="9525" marB="0" anchor="ctr"/>
                </a:tc>
              </a:tr>
              <a:tr h="233093">
                <a:tc>
                  <a:txBody>
                    <a:bodyPr/>
                    <a:lstStyle/>
                    <a:p>
                      <a:pPr algn="ctr" fontAlgn="b"/>
                      <a:r>
                        <a:rPr lang="ru-RU" sz="900" b="1" i="0" u="none" strike="noStrike">
                          <a:solidFill>
                            <a:srgbClr val="000000"/>
                          </a:solidFill>
                          <a:effectLst/>
                          <a:latin typeface="Calibri"/>
                        </a:rPr>
                        <a:t>8.30-9.00</a:t>
                      </a:r>
                    </a:p>
                  </a:txBody>
                  <a:tcPr marL="9525" marR="9525" marT="9525" marB="0" anchor="b"/>
                </a:tc>
                <a:tc>
                  <a:txBody>
                    <a:bodyPr/>
                    <a:lstStyle/>
                    <a:p>
                      <a:pPr algn="ctr" fontAlgn="ctr"/>
                      <a:r>
                        <a:rPr lang="ru-RU" sz="900" b="0" i="0" u="none" strike="noStrike">
                          <a:solidFill>
                            <a:srgbClr val="000000"/>
                          </a:solidFill>
                          <a:latin typeface="Arial"/>
                        </a:rPr>
                        <a:t>28,3%</a:t>
                      </a:r>
                    </a:p>
                  </a:txBody>
                  <a:tcPr marL="9525" marR="9525" marT="9525" marB="0" anchor="ctr"/>
                </a:tc>
                <a:tc>
                  <a:txBody>
                    <a:bodyPr/>
                    <a:lstStyle/>
                    <a:p>
                      <a:pPr algn="ctr" fontAlgn="ctr"/>
                      <a:r>
                        <a:rPr lang="ru-RU" sz="900" b="0" i="0" u="none" strike="noStrike">
                          <a:solidFill>
                            <a:srgbClr val="000000"/>
                          </a:solidFill>
                          <a:latin typeface="Arial"/>
                        </a:rPr>
                        <a:t>23,5%</a:t>
                      </a:r>
                    </a:p>
                  </a:txBody>
                  <a:tcPr marL="9525" marR="9525" marT="9525" marB="0" anchor="ctr"/>
                </a:tc>
                <a:tc>
                  <a:txBody>
                    <a:bodyPr/>
                    <a:lstStyle/>
                    <a:p>
                      <a:pPr algn="ctr" fontAlgn="ctr"/>
                      <a:r>
                        <a:rPr lang="ru-RU" sz="900" b="0" i="0" u="none" strike="noStrike">
                          <a:solidFill>
                            <a:srgbClr val="000000"/>
                          </a:solidFill>
                          <a:latin typeface="Arial"/>
                        </a:rPr>
                        <a:t>23,2%</a:t>
                      </a:r>
                    </a:p>
                  </a:txBody>
                  <a:tcPr marL="9525" marR="9525" marT="9525" marB="0" anchor="ctr"/>
                </a:tc>
              </a:tr>
              <a:tr h="233093">
                <a:tc>
                  <a:txBody>
                    <a:bodyPr/>
                    <a:lstStyle/>
                    <a:p>
                      <a:pPr algn="ctr" fontAlgn="b"/>
                      <a:r>
                        <a:rPr lang="ru-RU" sz="900" b="1" i="0" u="none" strike="noStrike">
                          <a:solidFill>
                            <a:srgbClr val="000000"/>
                          </a:solidFill>
                          <a:effectLst/>
                          <a:latin typeface="Calibri"/>
                        </a:rPr>
                        <a:t>9.00-9.30</a:t>
                      </a:r>
                    </a:p>
                  </a:txBody>
                  <a:tcPr marL="9525" marR="9525" marT="9525" marB="0" anchor="b"/>
                </a:tc>
                <a:tc>
                  <a:txBody>
                    <a:bodyPr/>
                    <a:lstStyle/>
                    <a:p>
                      <a:pPr algn="ctr" fontAlgn="ctr"/>
                      <a:r>
                        <a:rPr lang="ru-RU" sz="900" b="0" i="0" u="none" strike="noStrike">
                          <a:solidFill>
                            <a:srgbClr val="000000"/>
                          </a:solidFill>
                          <a:latin typeface="Arial"/>
                        </a:rPr>
                        <a:t>38,0%</a:t>
                      </a:r>
                    </a:p>
                  </a:txBody>
                  <a:tcPr marL="9525" marR="9525" marT="9525" marB="0" anchor="ctr"/>
                </a:tc>
                <a:tc>
                  <a:txBody>
                    <a:bodyPr/>
                    <a:lstStyle/>
                    <a:p>
                      <a:pPr algn="ctr" fontAlgn="ctr"/>
                      <a:r>
                        <a:rPr lang="ru-RU" sz="900" b="0" i="0" u="none" strike="noStrike">
                          <a:solidFill>
                            <a:srgbClr val="000000"/>
                          </a:solidFill>
                          <a:latin typeface="Arial"/>
                        </a:rPr>
                        <a:t>33,7%</a:t>
                      </a:r>
                    </a:p>
                  </a:txBody>
                  <a:tcPr marL="9525" marR="9525" marT="9525" marB="0" anchor="ctr"/>
                </a:tc>
                <a:tc>
                  <a:txBody>
                    <a:bodyPr/>
                    <a:lstStyle/>
                    <a:p>
                      <a:pPr algn="ctr" fontAlgn="ctr"/>
                      <a:r>
                        <a:rPr lang="ru-RU" sz="900" b="0" i="0" u="none" strike="noStrike">
                          <a:solidFill>
                            <a:srgbClr val="000000"/>
                          </a:solidFill>
                          <a:latin typeface="Arial"/>
                        </a:rPr>
                        <a:t>33,1%</a:t>
                      </a:r>
                    </a:p>
                  </a:txBody>
                  <a:tcPr marL="9525" marR="9525" marT="9525" marB="0" anchor="ctr"/>
                </a:tc>
              </a:tr>
              <a:tr h="233093">
                <a:tc>
                  <a:txBody>
                    <a:bodyPr/>
                    <a:lstStyle/>
                    <a:p>
                      <a:pPr algn="ctr" fontAlgn="b"/>
                      <a:r>
                        <a:rPr lang="ru-RU" sz="900" b="1" i="0" u="none" strike="noStrike">
                          <a:solidFill>
                            <a:srgbClr val="000000"/>
                          </a:solidFill>
                          <a:effectLst/>
                          <a:latin typeface="Calibri"/>
                        </a:rPr>
                        <a:t>9.30-10.00</a:t>
                      </a:r>
                    </a:p>
                  </a:txBody>
                  <a:tcPr marL="9525" marR="9525" marT="9525" marB="0" anchor="b"/>
                </a:tc>
                <a:tc>
                  <a:txBody>
                    <a:bodyPr/>
                    <a:lstStyle/>
                    <a:p>
                      <a:pPr algn="ctr" fontAlgn="ctr"/>
                      <a:r>
                        <a:rPr lang="ru-RU" sz="900" b="0" i="0" u="none" strike="noStrike">
                          <a:solidFill>
                            <a:srgbClr val="000000"/>
                          </a:solidFill>
                          <a:latin typeface="Arial"/>
                        </a:rPr>
                        <a:t>38,9%</a:t>
                      </a:r>
                    </a:p>
                  </a:txBody>
                  <a:tcPr marL="9525" marR="9525" marT="9525" marB="0" anchor="ctr"/>
                </a:tc>
                <a:tc>
                  <a:txBody>
                    <a:bodyPr/>
                    <a:lstStyle/>
                    <a:p>
                      <a:pPr algn="ctr" fontAlgn="ctr"/>
                      <a:r>
                        <a:rPr lang="ru-RU" sz="900" b="0" i="0" u="none" strike="noStrike">
                          <a:solidFill>
                            <a:srgbClr val="000000"/>
                          </a:solidFill>
                          <a:latin typeface="Arial"/>
                        </a:rPr>
                        <a:t>36,7%</a:t>
                      </a:r>
                    </a:p>
                  </a:txBody>
                  <a:tcPr marL="9525" marR="9525" marT="9525" marB="0" anchor="ctr"/>
                </a:tc>
                <a:tc>
                  <a:txBody>
                    <a:bodyPr/>
                    <a:lstStyle/>
                    <a:p>
                      <a:pPr algn="ctr" fontAlgn="ctr"/>
                      <a:r>
                        <a:rPr lang="ru-RU" sz="900" b="0" i="0" u="none" strike="noStrike">
                          <a:solidFill>
                            <a:srgbClr val="000000"/>
                          </a:solidFill>
                          <a:latin typeface="Arial"/>
                        </a:rPr>
                        <a:t>36,4%</a:t>
                      </a:r>
                    </a:p>
                  </a:txBody>
                  <a:tcPr marL="9525" marR="9525" marT="9525" marB="0" anchor="ctr"/>
                </a:tc>
              </a:tr>
              <a:tr h="233093">
                <a:tc>
                  <a:txBody>
                    <a:bodyPr/>
                    <a:lstStyle/>
                    <a:p>
                      <a:pPr algn="ctr" fontAlgn="b"/>
                      <a:r>
                        <a:rPr lang="ru-RU" sz="900" b="1" i="0" u="none" strike="noStrike">
                          <a:solidFill>
                            <a:srgbClr val="000000"/>
                          </a:solidFill>
                          <a:effectLst/>
                          <a:latin typeface="Calibri"/>
                        </a:rPr>
                        <a:t>10.00-10.30</a:t>
                      </a:r>
                    </a:p>
                  </a:txBody>
                  <a:tcPr marL="9525" marR="9525" marT="9525" marB="0" anchor="b"/>
                </a:tc>
                <a:tc>
                  <a:txBody>
                    <a:bodyPr/>
                    <a:lstStyle/>
                    <a:p>
                      <a:pPr algn="ctr" fontAlgn="ctr"/>
                      <a:r>
                        <a:rPr lang="ru-RU" sz="900" b="0" i="0" u="none" strike="noStrike">
                          <a:solidFill>
                            <a:srgbClr val="000000"/>
                          </a:solidFill>
                          <a:latin typeface="Arial"/>
                        </a:rPr>
                        <a:t>40,9%</a:t>
                      </a:r>
                    </a:p>
                  </a:txBody>
                  <a:tcPr marL="9525" marR="9525" marT="9525" marB="0" anchor="ctr"/>
                </a:tc>
                <a:tc>
                  <a:txBody>
                    <a:bodyPr/>
                    <a:lstStyle/>
                    <a:p>
                      <a:pPr algn="ctr" fontAlgn="ctr"/>
                      <a:r>
                        <a:rPr lang="ru-RU" sz="900" b="0" i="0" u="none" strike="noStrike">
                          <a:solidFill>
                            <a:srgbClr val="000000"/>
                          </a:solidFill>
                          <a:latin typeface="Arial"/>
                        </a:rPr>
                        <a:t>43,1%</a:t>
                      </a:r>
                    </a:p>
                  </a:txBody>
                  <a:tcPr marL="9525" marR="9525" marT="9525" marB="0" anchor="ctr"/>
                </a:tc>
                <a:tc>
                  <a:txBody>
                    <a:bodyPr/>
                    <a:lstStyle/>
                    <a:p>
                      <a:pPr algn="ctr" fontAlgn="ctr"/>
                      <a:r>
                        <a:rPr lang="ru-RU" sz="900" b="0" i="0" u="none" strike="noStrike">
                          <a:solidFill>
                            <a:srgbClr val="000000"/>
                          </a:solidFill>
                          <a:latin typeface="Arial"/>
                        </a:rPr>
                        <a:t>42,9%</a:t>
                      </a:r>
                    </a:p>
                  </a:txBody>
                  <a:tcPr marL="9525" marR="9525" marT="9525" marB="0" anchor="ctr"/>
                </a:tc>
              </a:tr>
              <a:tr h="233093">
                <a:tc>
                  <a:txBody>
                    <a:bodyPr/>
                    <a:lstStyle/>
                    <a:p>
                      <a:pPr algn="ctr" fontAlgn="b"/>
                      <a:r>
                        <a:rPr lang="ru-RU" sz="900" b="1" i="0" u="none" strike="noStrike">
                          <a:solidFill>
                            <a:srgbClr val="000000"/>
                          </a:solidFill>
                          <a:effectLst/>
                          <a:latin typeface="Calibri"/>
                        </a:rPr>
                        <a:t>10.30-11.00</a:t>
                      </a:r>
                    </a:p>
                  </a:txBody>
                  <a:tcPr marL="9525" marR="9525" marT="9525" marB="0" anchor="b"/>
                </a:tc>
                <a:tc>
                  <a:txBody>
                    <a:bodyPr/>
                    <a:lstStyle/>
                    <a:p>
                      <a:pPr algn="ctr" fontAlgn="ctr"/>
                      <a:r>
                        <a:rPr lang="ru-RU" sz="900" b="0" i="0" u="none" strike="noStrike">
                          <a:solidFill>
                            <a:srgbClr val="000000"/>
                          </a:solidFill>
                          <a:latin typeface="Arial"/>
                        </a:rPr>
                        <a:t>37,9%</a:t>
                      </a:r>
                    </a:p>
                  </a:txBody>
                  <a:tcPr marL="9525" marR="9525" marT="9525" marB="0" anchor="ctr"/>
                </a:tc>
                <a:tc>
                  <a:txBody>
                    <a:bodyPr/>
                    <a:lstStyle/>
                    <a:p>
                      <a:pPr algn="ctr" fontAlgn="ctr"/>
                      <a:r>
                        <a:rPr lang="ru-RU" sz="900" b="0" i="0" u="none" strike="noStrike">
                          <a:solidFill>
                            <a:srgbClr val="000000"/>
                          </a:solidFill>
                          <a:latin typeface="Arial"/>
                        </a:rPr>
                        <a:t>43,1%</a:t>
                      </a:r>
                    </a:p>
                  </a:txBody>
                  <a:tcPr marL="9525" marR="9525" marT="9525" marB="0" anchor="ctr"/>
                </a:tc>
                <a:tc>
                  <a:txBody>
                    <a:bodyPr/>
                    <a:lstStyle/>
                    <a:p>
                      <a:pPr algn="ctr" fontAlgn="ctr"/>
                      <a:r>
                        <a:rPr lang="ru-RU" sz="900" b="0" i="0" u="none" strike="noStrike">
                          <a:solidFill>
                            <a:srgbClr val="000000"/>
                          </a:solidFill>
                          <a:latin typeface="Arial"/>
                        </a:rPr>
                        <a:t>42,8%</a:t>
                      </a:r>
                    </a:p>
                  </a:txBody>
                  <a:tcPr marL="9525" marR="9525" marT="9525" marB="0" anchor="ctr"/>
                </a:tc>
              </a:tr>
              <a:tr h="233093">
                <a:tc>
                  <a:txBody>
                    <a:bodyPr/>
                    <a:lstStyle/>
                    <a:p>
                      <a:pPr algn="ctr" fontAlgn="b"/>
                      <a:r>
                        <a:rPr lang="ru-RU" sz="900" b="1" i="0" u="none" strike="noStrike">
                          <a:solidFill>
                            <a:srgbClr val="000000"/>
                          </a:solidFill>
                          <a:effectLst/>
                          <a:latin typeface="Calibri"/>
                        </a:rPr>
                        <a:t>11.00-11.30</a:t>
                      </a:r>
                    </a:p>
                  </a:txBody>
                  <a:tcPr marL="9525" marR="9525" marT="9525" marB="0" anchor="b"/>
                </a:tc>
                <a:tc>
                  <a:txBody>
                    <a:bodyPr/>
                    <a:lstStyle/>
                    <a:p>
                      <a:pPr algn="ctr" fontAlgn="ctr"/>
                      <a:r>
                        <a:rPr lang="ru-RU" sz="900" b="0" i="0" u="none" strike="noStrike">
                          <a:solidFill>
                            <a:srgbClr val="000000"/>
                          </a:solidFill>
                          <a:latin typeface="Arial"/>
                        </a:rPr>
                        <a:t>36,2%</a:t>
                      </a:r>
                    </a:p>
                  </a:txBody>
                  <a:tcPr marL="9525" marR="9525" marT="9525" marB="0" anchor="ctr"/>
                </a:tc>
                <a:tc>
                  <a:txBody>
                    <a:bodyPr/>
                    <a:lstStyle/>
                    <a:p>
                      <a:pPr algn="ctr" fontAlgn="ctr"/>
                      <a:r>
                        <a:rPr lang="ru-RU" sz="900" b="0" i="0" u="none" strike="noStrike">
                          <a:solidFill>
                            <a:srgbClr val="000000"/>
                          </a:solidFill>
                          <a:latin typeface="Arial"/>
                        </a:rPr>
                        <a:t>43,3%</a:t>
                      </a:r>
                    </a:p>
                  </a:txBody>
                  <a:tcPr marL="9525" marR="9525" marT="9525" marB="0" anchor="ctr"/>
                </a:tc>
                <a:tc>
                  <a:txBody>
                    <a:bodyPr/>
                    <a:lstStyle/>
                    <a:p>
                      <a:pPr algn="ctr" fontAlgn="ctr"/>
                      <a:r>
                        <a:rPr lang="ru-RU" sz="900" b="0" i="0" u="none" strike="noStrike">
                          <a:solidFill>
                            <a:srgbClr val="000000"/>
                          </a:solidFill>
                          <a:latin typeface="Arial"/>
                        </a:rPr>
                        <a:t>43,5%</a:t>
                      </a:r>
                    </a:p>
                  </a:txBody>
                  <a:tcPr marL="9525" marR="9525" marT="9525" marB="0" anchor="ctr"/>
                </a:tc>
              </a:tr>
              <a:tr h="233093">
                <a:tc>
                  <a:txBody>
                    <a:bodyPr/>
                    <a:lstStyle/>
                    <a:p>
                      <a:pPr algn="ctr" fontAlgn="b"/>
                      <a:r>
                        <a:rPr lang="ru-RU" sz="900" b="1" i="0" u="none" strike="noStrike">
                          <a:solidFill>
                            <a:srgbClr val="000000"/>
                          </a:solidFill>
                          <a:effectLst/>
                          <a:latin typeface="Calibri"/>
                        </a:rPr>
                        <a:t>11.30-12.00</a:t>
                      </a:r>
                    </a:p>
                  </a:txBody>
                  <a:tcPr marL="9525" marR="9525" marT="9525" marB="0" anchor="b"/>
                </a:tc>
                <a:tc>
                  <a:txBody>
                    <a:bodyPr/>
                    <a:lstStyle/>
                    <a:p>
                      <a:pPr algn="ctr" fontAlgn="ctr"/>
                      <a:r>
                        <a:rPr lang="ru-RU" sz="900" b="0" i="0" u="none" strike="noStrike">
                          <a:solidFill>
                            <a:srgbClr val="000000"/>
                          </a:solidFill>
                          <a:latin typeface="Arial"/>
                        </a:rPr>
                        <a:t>33,9%</a:t>
                      </a:r>
                    </a:p>
                  </a:txBody>
                  <a:tcPr marL="9525" marR="9525" marT="9525" marB="0" anchor="ctr"/>
                </a:tc>
                <a:tc>
                  <a:txBody>
                    <a:bodyPr/>
                    <a:lstStyle/>
                    <a:p>
                      <a:pPr algn="ctr" fontAlgn="ctr"/>
                      <a:r>
                        <a:rPr lang="ru-RU" sz="900" b="0" i="0" u="none" strike="noStrike">
                          <a:solidFill>
                            <a:srgbClr val="000000"/>
                          </a:solidFill>
                          <a:latin typeface="Arial"/>
                        </a:rPr>
                        <a:t>41,5%</a:t>
                      </a:r>
                    </a:p>
                  </a:txBody>
                  <a:tcPr marL="9525" marR="9525" marT="9525" marB="0" anchor="ctr"/>
                </a:tc>
                <a:tc>
                  <a:txBody>
                    <a:bodyPr/>
                    <a:lstStyle/>
                    <a:p>
                      <a:pPr algn="ctr" fontAlgn="ctr"/>
                      <a:r>
                        <a:rPr lang="ru-RU" sz="900" b="0" i="0" u="none" strike="noStrike">
                          <a:solidFill>
                            <a:srgbClr val="000000"/>
                          </a:solidFill>
                          <a:latin typeface="Arial"/>
                        </a:rPr>
                        <a:t>42,6%</a:t>
                      </a:r>
                    </a:p>
                  </a:txBody>
                  <a:tcPr marL="9525" marR="9525" marT="9525" marB="0" anchor="ctr"/>
                </a:tc>
              </a:tr>
              <a:tr h="233093">
                <a:tc>
                  <a:txBody>
                    <a:bodyPr/>
                    <a:lstStyle/>
                    <a:p>
                      <a:pPr algn="ctr" fontAlgn="b"/>
                      <a:r>
                        <a:rPr lang="ru-RU" sz="900" b="1" i="0" u="none" strike="noStrike">
                          <a:solidFill>
                            <a:srgbClr val="000000"/>
                          </a:solidFill>
                          <a:effectLst/>
                          <a:latin typeface="Calibri"/>
                        </a:rPr>
                        <a:t>12.00-12.30</a:t>
                      </a:r>
                    </a:p>
                  </a:txBody>
                  <a:tcPr marL="9525" marR="9525" marT="9525" marB="0" anchor="b"/>
                </a:tc>
                <a:tc>
                  <a:txBody>
                    <a:bodyPr/>
                    <a:lstStyle/>
                    <a:p>
                      <a:pPr algn="ctr" fontAlgn="ctr"/>
                      <a:r>
                        <a:rPr lang="ru-RU" sz="900" b="0" i="0" u="none" strike="noStrike">
                          <a:solidFill>
                            <a:srgbClr val="000000"/>
                          </a:solidFill>
                          <a:latin typeface="Arial"/>
                        </a:rPr>
                        <a:t>33,2%</a:t>
                      </a:r>
                    </a:p>
                  </a:txBody>
                  <a:tcPr marL="9525" marR="9525" marT="9525" marB="0" anchor="ctr"/>
                </a:tc>
                <a:tc>
                  <a:txBody>
                    <a:bodyPr/>
                    <a:lstStyle/>
                    <a:p>
                      <a:pPr algn="ctr" fontAlgn="ctr"/>
                      <a:r>
                        <a:rPr lang="ru-RU" sz="900" b="0" i="0" u="none" strike="noStrike">
                          <a:solidFill>
                            <a:srgbClr val="000000"/>
                          </a:solidFill>
                          <a:latin typeface="Arial"/>
                        </a:rPr>
                        <a:t>41,5%</a:t>
                      </a:r>
                    </a:p>
                  </a:txBody>
                  <a:tcPr marL="9525" marR="9525" marT="9525" marB="0" anchor="ctr"/>
                </a:tc>
                <a:tc>
                  <a:txBody>
                    <a:bodyPr/>
                    <a:lstStyle/>
                    <a:p>
                      <a:pPr algn="ctr" fontAlgn="ctr"/>
                      <a:r>
                        <a:rPr lang="ru-RU" sz="900" b="0" i="0" u="none" strike="noStrike">
                          <a:solidFill>
                            <a:srgbClr val="000000"/>
                          </a:solidFill>
                          <a:latin typeface="Arial"/>
                        </a:rPr>
                        <a:t>42,6%</a:t>
                      </a:r>
                    </a:p>
                  </a:txBody>
                  <a:tcPr marL="9525" marR="9525" marT="9525" marB="0" anchor="ctr"/>
                </a:tc>
              </a:tr>
              <a:tr h="233093">
                <a:tc>
                  <a:txBody>
                    <a:bodyPr/>
                    <a:lstStyle/>
                    <a:p>
                      <a:pPr algn="ctr" fontAlgn="b"/>
                      <a:r>
                        <a:rPr lang="ru-RU" sz="900" b="1" i="0" u="none" strike="noStrike">
                          <a:solidFill>
                            <a:srgbClr val="000000"/>
                          </a:solidFill>
                          <a:effectLst/>
                          <a:latin typeface="Calibri"/>
                        </a:rPr>
                        <a:t>12.30-13.00</a:t>
                      </a:r>
                    </a:p>
                  </a:txBody>
                  <a:tcPr marL="9525" marR="9525" marT="9525" marB="0" anchor="b"/>
                </a:tc>
                <a:tc>
                  <a:txBody>
                    <a:bodyPr/>
                    <a:lstStyle/>
                    <a:p>
                      <a:pPr algn="ctr" fontAlgn="ctr"/>
                      <a:r>
                        <a:rPr lang="ru-RU" sz="900" b="0" i="0" u="none" strike="noStrike">
                          <a:solidFill>
                            <a:srgbClr val="000000"/>
                          </a:solidFill>
                          <a:latin typeface="Arial"/>
                        </a:rPr>
                        <a:t>30,8%</a:t>
                      </a:r>
                    </a:p>
                  </a:txBody>
                  <a:tcPr marL="9525" marR="9525" marT="9525" marB="0" anchor="ctr"/>
                </a:tc>
                <a:tc>
                  <a:txBody>
                    <a:bodyPr/>
                    <a:lstStyle/>
                    <a:p>
                      <a:pPr algn="ctr" fontAlgn="ctr"/>
                      <a:r>
                        <a:rPr lang="ru-RU" sz="900" b="0" i="0" u="none" strike="noStrike">
                          <a:solidFill>
                            <a:srgbClr val="000000"/>
                          </a:solidFill>
                          <a:latin typeface="Arial"/>
                        </a:rPr>
                        <a:t>39,3%</a:t>
                      </a:r>
                    </a:p>
                  </a:txBody>
                  <a:tcPr marL="9525" marR="9525" marT="9525" marB="0" anchor="ctr"/>
                </a:tc>
                <a:tc>
                  <a:txBody>
                    <a:bodyPr/>
                    <a:lstStyle/>
                    <a:p>
                      <a:pPr algn="ctr" fontAlgn="ctr"/>
                      <a:r>
                        <a:rPr lang="ru-RU" sz="900" b="0" i="0" u="none" strike="noStrike">
                          <a:solidFill>
                            <a:srgbClr val="000000"/>
                          </a:solidFill>
                          <a:latin typeface="Arial"/>
                        </a:rPr>
                        <a:t>40,5%</a:t>
                      </a:r>
                    </a:p>
                  </a:txBody>
                  <a:tcPr marL="9525" marR="9525" marT="9525" marB="0" anchor="ctr"/>
                </a:tc>
              </a:tr>
              <a:tr h="233093">
                <a:tc>
                  <a:txBody>
                    <a:bodyPr/>
                    <a:lstStyle/>
                    <a:p>
                      <a:pPr algn="ctr" fontAlgn="b"/>
                      <a:r>
                        <a:rPr lang="ru-RU" sz="900" b="1" i="0" u="none" strike="noStrike">
                          <a:solidFill>
                            <a:srgbClr val="000000"/>
                          </a:solidFill>
                          <a:effectLst/>
                          <a:latin typeface="Calibri"/>
                        </a:rPr>
                        <a:t>13.00-13.30</a:t>
                      </a:r>
                    </a:p>
                  </a:txBody>
                  <a:tcPr marL="9525" marR="9525" marT="9525" marB="0" anchor="b"/>
                </a:tc>
                <a:tc>
                  <a:txBody>
                    <a:bodyPr/>
                    <a:lstStyle/>
                    <a:p>
                      <a:pPr algn="ctr" fontAlgn="ctr"/>
                      <a:r>
                        <a:rPr lang="ru-RU" sz="900" b="0" i="0" u="none" strike="noStrike">
                          <a:solidFill>
                            <a:srgbClr val="000000"/>
                          </a:solidFill>
                          <a:latin typeface="Arial"/>
                        </a:rPr>
                        <a:t>31,3%</a:t>
                      </a:r>
                    </a:p>
                  </a:txBody>
                  <a:tcPr marL="9525" marR="9525" marT="9525" marB="0" anchor="ctr"/>
                </a:tc>
                <a:tc>
                  <a:txBody>
                    <a:bodyPr/>
                    <a:lstStyle/>
                    <a:p>
                      <a:pPr algn="ctr" fontAlgn="ctr"/>
                      <a:r>
                        <a:rPr lang="ru-RU" sz="900" b="0" i="0" u="none" strike="noStrike">
                          <a:solidFill>
                            <a:srgbClr val="000000"/>
                          </a:solidFill>
                          <a:latin typeface="Arial"/>
                        </a:rPr>
                        <a:t>38,7%</a:t>
                      </a:r>
                    </a:p>
                  </a:txBody>
                  <a:tcPr marL="9525" marR="9525" marT="9525" marB="0" anchor="ctr"/>
                </a:tc>
                <a:tc>
                  <a:txBody>
                    <a:bodyPr/>
                    <a:lstStyle/>
                    <a:p>
                      <a:pPr algn="ctr" fontAlgn="ctr"/>
                      <a:r>
                        <a:rPr lang="ru-RU" sz="900" b="0" i="0" u="none" strike="noStrike">
                          <a:solidFill>
                            <a:srgbClr val="000000"/>
                          </a:solidFill>
                          <a:latin typeface="Arial"/>
                        </a:rPr>
                        <a:t>39,8%</a:t>
                      </a:r>
                    </a:p>
                  </a:txBody>
                  <a:tcPr marL="9525" marR="9525" marT="9525" marB="0" anchor="ctr"/>
                </a:tc>
              </a:tr>
              <a:tr h="233093">
                <a:tc>
                  <a:txBody>
                    <a:bodyPr/>
                    <a:lstStyle/>
                    <a:p>
                      <a:pPr algn="ctr" fontAlgn="b"/>
                      <a:r>
                        <a:rPr lang="ru-RU" sz="900" b="1" i="0" u="none" strike="noStrike">
                          <a:solidFill>
                            <a:srgbClr val="000000"/>
                          </a:solidFill>
                          <a:effectLst/>
                          <a:latin typeface="Calibri"/>
                        </a:rPr>
                        <a:t>13.30-14.00</a:t>
                      </a:r>
                    </a:p>
                  </a:txBody>
                  <a:tcPr marL="9525" marR="9525" marT="9525" marB="0" anchor="b"/>
                </a:tc>
                <a:tc>
                  <a:txBody>
                    <a:bodyPr/>
                    <a:lstStyle/>
                    <a:p>
                      <a:pPr algn="ctr" fontAlgn="ctr"/>
                      <a:r>
                        <a:rPr lang="ru-RU" sz="900" b="0" i="0" u="none" strike="noStrike">
                          <a:solidFill>
                            <a:srgbClr val="000000"/>
                          </a:solidFill>
                          <a:latin typeface="Arial"/>
                        </a:rPr>
                        <a:t>31,9%</a:t>
                      </a:r>
                    </a:p>
                  </a:txBody>
                  <a:tcPr marL="9525" marR="9525" marT="9525" marB="0" anchor="ctr"/>
                </a:tc>
                <a:tc>
                  <a:txBody>
                    <a:bodyPr/>
                    <a:lstStyle/>
                    <a:p>
                      <a:pPr algn="ctr" fontAlgn="ctr"/>
                      <a:r>
                        <a:rPr lang="ru-RU" sz="900" b="0" i="0" u="none" strike="noStrike">
                          <a:solidFill>
                            <a:srgbClr val="000000"/>
                          </a:solidFill>
                          <a:latin typeface="Arial"/>
                        </a:rPr>
                        <a:t>38,0%</a:t>
                      </a:r>
                    </a:p>
                  </a:txBody>
                  <a:tcPr marL="9525" marR="9525" marT="9525" marB="0" anchor="ctr"/>
                </a:tc>
                <a:tc>
                  <a:txBody>
                    <a:bodyPr/>
                    <a:lstStyle/>
                    <a:p>
                      <a:pPr algn="ctr" fontAlgn="ctr"/>
                      <a:r>
                        <a:rPr lang="ru-RU" sz="900" b="0" i="0" u="none" strike="noStrike">
                          <a:solidFill>
                            <a:srgbClr val="000000"/>
                          </a:solidFill>
                          <a:latin typeface="Arial"/>
                        </a:rPr>
                        <a:t>39,2%</a:t>
                      </a:r>
                    </a:p>
                  </a:txBody>
                  <a:tcPr marL="9525" marR="9525" marT="9525" marB="0" anchor="ctr"/>
                </a:tc>
              </a:tr>
              <a:tr h="233093">
                <a:tc>
                  <a:txBody>
                    <a:bodyPr/>
                    <a:lstStyle/>
                    <a:p>
                      <a:pPr algn="ctr" fontAlgn="b"/>
                      <a:r>
                        <a:rPr lang="ru-RU" sz="900" b="1" i="0" u="none" strike="noStrike">
                          <a:solidFill>
                            <a:srgbClr val="000000"/>
                          </a:solidFill>
                          <a:effectLst/>
                          <a:latin typeface="Calibri"/>
                        </a:rPr>
                        <a:t>14.00-14.30</a:t>
                      </a:r>
                    </a:p>
                  </a:txBody>
                  <a:tcPr marL="9525" marR="9525" marT="9525" marB="0" anchor="b"/>
                </a:tc>
                <a:tc>
                  <a:txBody>
                    <a:bodyPr/>
                    <a:lstStyle/>
                    <a:p>
                      <a:pPr algn="ctr" fontAlgn="ctr"/>
                      <a:r>
                        <a:rPr lang="ru-RU" sz="900" b="0" i="0" u="none" strike="noStrike">
                          <a:solidFill>
                            <a:srgbClr val="000000"/>
                          </a:solidFill>
                          <a:latin typeface="Arial"/>
                        </a:rPr>
                        <a:t>31,9%</a:t>
                      </a:r>
                    </a:p>
                  </a:txBody>
                  <a:tcPr marL="9525" marR="9525" marT="9525" marB="0" anchor="ctr"/>
                </a:tc>
                <a:tc>
                  <a:txBody>
                    <a:bodyPr/>
                    <a:lstStyle/>
                    <a:p>
                      <a:pPr algn="ctr" fontAlgn="ctr"/>
                      <a:r>
                        <a:rPr lang="ru-RU" sz="900" b="0" i="0" u="none" strike="noStrike">
                          <a:solidFill>
                            <a:srgbClr val="000000"/>
                          </a:solidFill>
                          <a:latin typeface="Arial"/>
                        </a:rPr>
                        <a:t>39,1%</a:t>
                      </a:r>
                    </a:p>
                  </a:txBody>
                  <a:tcPr marL="9525" marR="9525" marT="9525" marB="0" anchor="ctr"/>
                </a:tc>
                <a:tc>
                  <a:txBody>
                    <a:bodyPr/>
                    <a:lstStyle/>
                    <a:p>
                      <a:pPr algn="ctr" fontAlgn="ctr"/>
                      <a:r>
                        <a:rPr lang="ru-RU" sz="900" b="0" i="0" u="none" strike="noStrike">
                          <a:solidFill>
                            <a:srgbClr val="000000"/>
                          </a:solidFill>
                          <a:latin typeface="Arial"/>
                        </a:rPr>
                        <a:t>40,3%</a:t>
                      </a:r>
                    </a:p>
                  </a:txBody>
                  <a:tcPr marL="9525" marR="9525" marT="9525" marB="0" anchor="ctr"/>
                </a:tc>
              </a:tr>
              <a:tr h="233093">
                <a:tc>
                  <a:txBody>
                    <a:bodyPr/>
                    <a:lstStyle/>
                    <a:p>
                      <a:pPr algn="ctr" fontAlgn="b"/>
                      <a:r>
                        <a:rPr lang="ru-RU" sz="900" b="1" i="0" u="none" strike="noStrike">
                          <a:solidFill>
                            <a:srgbClr val="000000"/>
                          </a:solidFill>
                          <a:effectLst/>
                          <a:latin typeface="Calibri"/>
                        </a:rPr>
                        <a:t>14.30-15.00</a:t>
                      </a:r>
                    </a:p>
                  </a:txBody>
                  <a:tcPr marL="9525" marR="9525" marT="9525" marB="0" anchor="b"/>
                </a:tc>
                <a:tc>
                  <a:txBody>
                    <a:bodyPr/>
                    <a:lstStyle/>
                    <a:p>
                      <a:pPr algn="ctr" fontAlgn="ctr"/>
                      <a:r>
                        <a:rPr lang="ru-RU" sz="900" b="0" i="0" u="none" strike="noStrike">
                          <a:solidFill>
                            <a:srgbClr val="000000"/>
                          </a:solidFill>
                          <a:latin typeface="Arial"/>
                        </a:rPr>
                        <a:t>31,2%</a:t>
                      </a:r>
                    </a:p>
                  </a:txBody>
                  <a:tcPr marL="9525" marR="9525" marT="9525" marB="0" anchor="ctr"/>
                </a:tc>
                <a:tc>
                  <a:txBody>
                    <a:bodyPr/>
                    <a:lstStyle/>
                    <a:p>
                      <a:pPr algn="ctr" fontAlgn="ctr"/>
                      <a:r>
                        <a:rPr lang="ru-RU" sz="900" b="0" i="0" u="none" strike="noStrike">
                          <a:solidFill>
                            <a:srgbClr val="000000"/>
                          </a:solidFill>
                          <a:latin typeface="Arial"/>
                        </a:rPr>
                        <a:t>38,5%</a:t>
                      </a:r>
                    </a:p>
                  </a:txBody>
                  <a:tcPr marL="9525" marR="9525" marT="9525" marB="0" anchor="ctr"/>
                </a:tc>
                <a:tc>
                  <a:txBody>
                    <a:bodyPr/>
                    <a:lstStyle/>
                    <a:p>
                      <a:pPr algn="ctr" fontAlgn="ctr"/>
                      <a:r>
                        <a:rPr lang="ru-RU" sz="900" b="0" i="0" u="none" strike="noStrike">
                          <a:solidFill>
                            <a:srgbClr val="000000"/>
                          </a:solidFill>
                          <a:latin typeface="Arial"/>
                        </a:rPr>
                        <a:t>39,4%</a:t>
                      </a:r>
                    </a:p>
                  </a:txBody>
                  <a:tcPr marL="9525" marR="9525" marT="9525" marB="0" anchor="ctr"/>
                </a:tc>
              </a:tr>
              <a:tr h="233093">
                <a:tc>
                  <a:txBody>
                    <a:bodyPr/>
                    <a:lstStyle/>
                    <a:p>
                      <a:pPr algn="ctr" fontAlgn="b"/>
                      <a:r>
                        <a:rPr lang="ru-RU" sz="900" b="1" i="0" u="none" strike="noStrike">
                          <a:solidFill>
                            <a:srgbClr val="000000"/>
                          </a:solidFill>
                          <a:effectLst/>
                          <a:latin typeface="Calibri"/>
                        </a:rPr>
                        <a:t>15.00-15.30</a:t>
                      </a:r>
                    </a:p>
                  </a:txBody>
                  <a:tcPr marL="9525" marR="9525" marT="9525" marB="0" anchor="b"/>
                </a:tc>
                <a:tc>
                  <a:txBody>
                    <a:bodyPr/>
                    <a:lstStyle/>
                    <a:p>
                      <a:pPr algn="ctr" fontAlgn="ctr"/>
                      <a:r>
                        <a:rPr lang="ru-RU" sz="900" b="0" i="0" u="none" strike="noStrike">
                          <a:solidFill>
                            <a:srgbClr val="000000"/>
                          </a:solidFill>
                          <a:latin typeface="Arial"/>
                        </a:rPr>
                        <a:t>33,9%</a:t>
                      </a:r>
                    </a:p>
                  </a:txBody>
                  <a:tcPr marL="9525" marR="9525" marT="9525" marB="0" anchor="ctr"/>
                </a:tc>
                <a:tc>
                  <a:txBody>
                    <a:bodyPr/>
                    <a:lstStyle/>
                    <a:p>
                      <a:pPr algn="ctr" fontAlgn="ctr"/>
                      <a:r>
                        <a:rPr lang="ru-RU" sz="900" b="0" i="0" u="none" strike="noStrike">
                          <a:solidFill>
                            <a:srgbClr val="000000"/>
                          </a:solidFill>
                          <a:latin typeface="Arial"/>
                        </a:rPr>
                        <a:t>38,9%</a:t>
                      </a:r>
                    </a:p>
                  </a:txBody>
                  <a:tcPr marL="9525" marR="9525" marT="9525" marB="0" anchor="ctr"/>
                </a:tc>
                <a:tc>
                  <a:txBody>
                    <a:bodyPr/>
                    <a:lstStyle/>
                    <a:p>
                      <a:pPr algn="ctr" fontAlgn="ctr"/>
                      <a:r>
                        <a:rPr lang="ru-RU" sz="900" b="0" i="0" u="none" strike="noStrike">
                          <a:solidFill>
                            <a:srgbClr val="000000"/>
                          </a:solidFill>
                          <a:latin typeface="Arial"/>
                        </a:rPr>
                        <a:t>40,1%</a:t>
                      </a:r>
                    </a:p>
                  </a:txBody>
                  <a:tcPr marL="9525" marR="9525" marT="9525" marB="0" anchor="ctr"/>
                </a:tc>
              </a:tr>
              <a:tr h="233093">
                <a:tc>
                  <a:txBody>
                    <a:bodyPr/>
                    <a:lstStyle/>
                    <a:p>
                      <a:pPr algn="ctr" fontAlgn="b"/>
                      <a:r>
                        <a:rPr lang="ru-RU" sz="900" b="1" i="0" u="none" strike="noStrike">
                          <a:solidFill>
                            <a:srgbClr val="000000"/>
                          </a:solidFill>
                          <a:effectLst/>
                          <a:latin typeface="Calibri"/>
                        </a:rPr>
                        <a:t>15.30-16.00</a:t>
                      </a:r>
                    </a:p>
                  </a:txBody>
                  <a:tcPr marL="9525" marR="9525" marT="9525" marB="0" anchor="b"/>
                </a:tc>
                <a:tc>
                  <a:txBody>
                    <a:bodyPr/>
                    <a:lstStyle/>
                    <a:p>
                      <a:pPr algn="ctr" fontAlgn="ctr"/>
                      <a:r>
                        <a:rPr lang="ru-RU" sz="900" b="0" i="0" u="none" strike="noStrike">
                          <a:solidFill>
                            <a:srgbClr val="000000"/>
                          </a:solidFill>
                          <a:latin typeface="Arial"/>
                        </a:rPr>
                        <a:t>33,7%</a:t>
                      </a:r>
                    </a:p>
                  </a:txBody>
                  <a:tcPr marL="9525" marR="9525" marT="9525" marB="0" anchor="ctr"/>
                </a:tc>
                <a:tc>
                  <a:txBody>
                    <a:bodyPr/>
                    <a:lstStyle/>
                    <a:p>
                      <a:pPr algn="ctr" fontAlgn="ctr"/>
                      <a:r>
                        <a:rPr lang="ru-RU" sz="900" b="0" i="0" u="none" strike="noStrike">
                          <a:solidFill>
                            <a:srgbClr val="000000"/>
                          </a:solidFill>
                          <a:latin typeface="Arial"/>
                        </a:rPr>
                        <a:t>38,3%</a:t>
                      </a:r>
                    </a:p>
                  </a:txBody>
                  <a:tcPr marL="9525" marR="9525" marT="9525" marB="0" anchor="ctr"/>
                </a:tc>
                <a:tc>
                  <a:txBody>
                    <a:bodyPr/>
                    <a:lstStyle/>
                    <a:p>
                      <a:pPr algn="ctr" fontAlgn="ctr"/>
                      <a:r>
                        <a:rPr lang="ru-RU" sz="900" b="0" i="0" u="none" strike="noStrike" dirty="0">
                          <a:solidFill>
                            <a:srgbClr val="000000"/>
                          </a:solidFill>
                          <a:latin typeface="Arial"/>
                        </a:rPr>
                        <a:t>39,6%</a:t>
                      </a:r>
                    </a:p>
                  </a:txBody>
                  <a:tcPr marL="9525" marR="9525" marT="9525" marB="0" anchor="ctr"/>
                </a:tc>
              </a:tr>
            </a:tbl>
          </a:graphicData>
        </a:graphic>
      </p:graphicFrame>
      <p:graphicFrame>
        <p:nvGraphicFramePr>
          <p:cNvPr id="5" name="Таблица 4"/>
          <p:cNvGraphicFramePr>
            <a:graphicFrameLocks noGrp="1"/>
          </p:cNvGraphicFramePr>
          <p:nvPr>
            <p:extLst>
              <p:ext uri="{D42A27DB-BD31-4B8C-83A1-F6EECF244321}">
                <p14:modId xmlns:p14="http://schemas.microsoft.com/office/powerpoint/2010/main" val="3002531801"/>
              </p:ext>
            </p:extLst>
          </p:nvPr>
        </p:nvGraphicFramePr>
        <p:xfrm>
          <a:off x="4355976" y="1142984"/>
          <a:ext cx="4595024" cy="5450169"/>
        </p:xfrm>
        <a:graphic>
          <a:graphicData uri="http://schemas.openxmlformats.org/drawingml/2006/table">
            <a:tbl>
              <a:tblPr>
                <a:tableStyleId>{3C2FFA5D-87B4-456A-9821-1D502468CF0F}</a:tableStyleId>
              </a:tblPr>
              <a:tblGrid>
                <a:gridCol w="1120545"/>
                <a:gridCol w="809282"/>
                <a:gridCol w="1431807"/>
                <a:gridCol w="1233390"/>
              </a:tblGrid>
              <a:tr h="841669">
                <a:tc>
                  <a:txBody>
                    <a:bodyPr/>
                    <a:lstStyle/>
                    <a:p>
                      <a:pPr algn="ctr" fontAlgn="b"/>
                      <a:endParaRPr lang="ru-RU" sz="800" b="1" i="0" u="none" strike="noStrike" dirty="0">
                        <a:solidFill>
                          <a:srgbClr val="000000"/>
                        </a:solidFill>
                        <a:effectLst/>
                        <a:latin typeface="Calibri"/>
                      </a:endParaRPr>
                    </a:p>
                  </a:txBody>
                  <a:tcPr marL="8704" marR="8704" marT="8704" marB="0" anchor="ctr"/>
                </a:tc>
                <a:tc>
                  <a:txBody>
                    <a:bodyPr/>
                    <a:lstStyle/>
                    <a:p>
                      <a:pPr algn="ctr" fontAlgn="b"/>
                      <a:r>
                        <a:rPr lang="ka-GE" sz="900" b="1" u="none" strike="noStrike" dirty="0">
                          <a:effectLst/>
                        </a:rPr>
                        <a:t>ორშაბათი-პარასკევი</a:t>
                      </a:r>
                      <a:endParaRPr lang="ka-GE" sz="900" b="1" i="0" u="none" strike="noStrike" dirty="0">
                        <a:solidFill>
                          <a:srgbClr val="000000"/>
                        </a:solidFill>
                        <a:effectLst/>
                        <a:latin typeface="Sylfaen"/>
                      </a:endParaRPr>
                    </a:p>
                  </a:txBody>
                  <a:tcPr marL="9525" marR="9525" marT="9525" marB="0" anchor="ctr"/>
                </a:tc>
                <a:tc>
                  <a:txBody>
                    <a:bodyPr/>
                    <a:lstStyle/>
                    <a:p>
                      <a:pPr algn="ctr" fontAlgn="b"/>
                      <a:r>
                        <a:rPr lang="ka-GE" sz="900" b="1" u="none" strike="noStrike" dirty="0">
                          <a:effectLst/>
                        </a:rPr>
                        <a:t>შაბათი</a:t>
                      </a:r>
                      <a:endParaRPr lang="ka-GE" sz="900" b="1" i="0" u="none" strike="noStrike" dirty="0">
                        <a:solidFill>
                          <a:srgbClr val="000000"/>
                        </a:solidFill>
                        <a:effectLst/>
                        <a:latin typeface="Sylfaen"/>
                      </a:endParaRPr>
                    </a:p>
                  </a:txBody>
                  <a:tcPr marL="9525" marR="9525" marT="9525" marB="0" anchor="ctr"/>
                </a:tc>
                <a:tc>
                  <a:txBody>
                    <a:bodyPr/>
                    <a:lstStyle/>
                    <a:p>
                      <a:pPr algn="ctr" fontAlgn="b"/>
                      <a:r>
                        <a:rPr lang="ka-GE" sz="900" b="1" u="none" strike="noStrike" dirty="0">
                          <a:effectLst/>
                        </a:rPr>
                        <a:t>კვირა</a:t>
                      </a:r>
                      <a:endParaRPr lang="ka-GE" sz="900" b="1" i="0" u="none" strike="noStrike" dirty="0">
                        <a:solidFill>
                          <a:srgbClr val="000000"/>
                        </a:solidFill>
                        <a:effectLst/>
                        <a:latin typeface="Sylfaen"/>
                      </a:endParaRPr>
                    </a:p>
                  </a:txBody>
                  <a:tcPr marL="9525" marR="9525" marT="9525" marB="0" anchor="ctr"/>
                </a:tc>
              </a:tr>
              <a:tr h="177250">
                <a:tc>
                  <a:txBody>
                    <a:bodyPr/>
                    <a:lstStyle/>
                    <a:p>
                      <a:pPr algn="ctr" fontAlgn="b"/>
                      <a:r>
                        <a:rPr lang="ru-RU" sz="900" b="1" i="0" u="none" strike="noStrike">
                          <a:solidFill>
                            <a:srgbClr val="000000"/>
                          </a:solidFill>
                          <a:effectLst/>
                          <a:latin typeface="Calibri"/>
                        </a:rPr>
                        <a:t>16.00-16.30</a:t>
                      </a:r>
                    </a:p>
                  </a:txBody>
                  <a:tcPr marL="9525" marR="9525" marT="9525" marB="0" anchor="b"/>
                </a:tc>
                <a:tc>
                  <a:txBody>
                    <a:bodyPr/>
                    <a:lstStyle/>
                    <a:p>
                      <a:pPr algn="ctr" fontAlgn="ctr"/>
                      <a:r>
                        <a:rPr lang="ru-RU" sz="900" b="0" i="0" u="none" strike="noStrike">
                          <a:solidFill>
                            <a:srgbClr val="000000"/>
                          </a:solidFill>
                          <a:latin typeface="Arial"/>
                        </a:rPr>
                        <a:t>33,3%</a:t>
                      </a:r>
                    </a:p>
                  </a:txBody>
                  <a:tcPr marL="9525" marR="9525" marT="9525" marB="0" anchor="ctr"/>
                </a:tc>
                <a:tc>
                  <a:txBody>
                    <a:bodyPr/>
                    <a:lstStyle/>
                    <a:p>
                      <a:pPr algn="ctr" fontAlgn="ctr"/>
                      <a:r>
                        <a:rPr lang="ru-RU" sz="900" b="0" i="0" u="none" strike="noStrike">
                          <a:solidFill>
                            <a:srgbClr val="000000"/>
                          </a:solidFill>
                          <a:latin typeface="Arial"/>
                        </a:rPr>
                        <a:t>38,3%</a:t>
                      </a:r>
                    </a:p>
                  </a:txBody>
                  <a:tcPr marL="9525" marR="9525" marT="9525" marB="0" anchor="ctr"/>
                </a:tc>
                <a:tc>
                  <a:txBody>
                    <a:bodyPr/>
                    <a:lstStyle/>
                    <a:p>
                      <a:pPr algn="ctr" fontAlgn="ctr"/>
                      <a:r>
                        <a:rPr lang="ru-RU" sz="900" b="0" i="0" u="none" strike="noStrike">
                          <a:solidFill>
                            <a:srgbClr val="000000"/>
                          </a:solidFill>
                          <a:latin typeface="Arial"/>
                        </a:rPr>
                        <a:t>39,4%</a:t>
                      </a:r>
                    </a:p>
                  </a:txBody>
                  <a:tcPr marL="9525" marR="9525" marT="9525" marB="0" anchor="ctr"/>
                </a:tc>
              </a:tr>
              <a:tr h="177250">
                <a:tc>
                  <a:txBody>
                    <a:bodyPr/>
                    <a:lstStyle/>
                    <a:p>
                      <a:pPr algn="ctr" fontAlgn="b"/>
                      <a:r>
                        <a:rPr lang="ru-RU" sz="900" b="1" i="0" u="none" strike="noStrike">
                          <a:solidFill>
                            <a:srgbClr val="000000"/>
                          </a:solidFill>
                          <a:effectLst/>
                          <a:latin typeface="Calibri"/>
                        </a:rPr>
                        <a:t>16.30-17.00</a:t>
                      </a:r>
                    </a:p>
                  </a:txBody>
                  <a:tcPr marL="9525" marR="9525" marT="9525" marB="0" anchor="b"/>
                </a:tc>
                <a:tc>
                  <a:txBody>
                    <a:bodyPr/>
                    <a:lstStyle/>
                    <a:p>
                      <a:pPr algn="ctr" fontAlgn="ctr"/>
                      <a:r>
                        <a:rPr lang="ru-RU" sz="900" b="0" i="0" u="none" strike="noStrike">
                          <a:solidFill>
                            <a:srgbClr val="000000"/>
                          </a:solidFill>
                          <a:latin typeface="Arial"/>
                        </a:rPr>
                        <a:t>32,6%</a:t>
                      </a:r>
                    </a:p>
                  </a:txBody>
                  <a:tcPr marL="9525" marR="9525" marT="9525" marB="0" anchor="ctr"/>
                </a:tc>
                <a:tc>
                  <a:txBody>
                    <a:bodyPr/>
                    <a:lstStyle/>
                    <a:p>
                      <a:pPr algn="ctr" fontAlgn="ctr"/>
                      <a:r>
                        <a:rPr lang="ru-RU" sz="900" b="0" i="0" u="none" strike="noStrike">
                          <a:solidFill>
                            <a:srgbClr val="000000"/>
                          </a:solidFill>
                          <a:latin typeface="Arial"/>
                        </a:rPr>
                        <a:t>37,4%</a:t>
                      </a:r>
                    </a:p>
                  </a:txBody>
                  <a:tcPr marL="9525" marR="9525" marT="9525" marB="0" anchor="ctr"/>
                </a:tc>
                <a:tc>
                  <a:txBody>
                    <a:bodyPr/>
                    <a:lstStyle/>
                    <a:p>
                      <a:pPr algn="ctr" fontAlgn="ctr"/>
                      <a:r>
                        <a:rPr lang="ru-RU" sz="900" b="0" i="0" u="none" strike="noStrike">
                          <a:solidFill>
                            <a:srgbClr val="000000"/>
                          </a:solidFill>
                          <a:latin typeface="Arial"/>
                        </a:rPr>
                        <a:t>38,7%</a:t>
                      </a:r>
                    </a:p>
                  </a:txBody>
                  <a:tcPr marL="9525" marR="9525" marT="9525" marB="0" anchor="ctr"/>
                </a:tc>
              </a:tr>
              <a:tr h="177250">
                <a:tc>
                  <a:txBody>
                    <a:bodyPr/>
                    <a:lstStyle/>
                    <a:p>
                      <a:pPr algn="ctr" fontAlgn="b"/>
                      <a:r>
                        <a:rPr lang="ru-RU" sz="900" b="1" i="0" u="none" strike="noStrike">
                          <a:solidFill>
                            <a:srgbClr val="000000"/>
                          </a:solidFill>
                          <a:effectLst/>
                          <a:latin typeface="Calibri"/>
                        </a:rPr>
                        <a:t>17.00-17.30</a:t>
                      </a:r>
                    </a:p>
                  </a:txBody>
                  <a:tcPr marL="9525" marR="9525" marT="9525" marB="0" anchor="b"/>
                </a:tc>
                <a:tc>
                  <a:txBody>
                    <a:bodyPr/>
                    <a:lstStyle/>
                    <a:p>
                      <a:pPr algn="ctr" fontAlgn="ctr"/>
                      <a:r>
                        <a:rPr lang="ru-RU" sz="900" b="0" i="0" u="none" strike="noStrike">
                          <a:solidFill>
                            <a:srgbClr val="000000"/>
                          </a:solidFill>
                          <a:latin typeface="Arial"/>
                        </a:rPr>
                        <a:t>35,5%</a:t>
                      </a:r>
                    </a:p>
                  </a:txBody>
                  <a:tcPr marL="9525" marR="9525" marT="9525" marB="0" anchor="ctr"/>
                </a:tc>
                <a:tc>
                  <a:txBody>
                    <a:bodyPr/>
                    <a:lstStyle/>
                    <a:p>
                      <a:pPr algn="ctr" fontAlgn="ctr"/>
                      <a:r>
                        <a:rPr lang="ru-RU" sz="900" b="0" i="0" u="none" strike="noStrike">
                          <a:solidFill>
                            <a:srgbClr val="000000"/>
                          </a:solidFill>
                          <a:latin typeface="Arial"/>
                        </a:rPr>
                        <a:t>40,0%</a:t>
                      </a:r>
                    </a:p>
                  </a:txBody>
                  <a:tcPr marL="9525" marR="9525" marT="9525" marB="0" anchor="ctr"/>
                </a:tc>
                <a:tc>
                  <a:txBody>
                    <a:bodyPr/>
                    <a:lstStyle/>
                    <a:p>
                      <a:pPr algn="ctr" fontAlgn="ctr"/>
                      <a:r>
                        <a:rPr lang="ru-RU" sz="900" b="0" i="0" u="none" strike="noStrike">
                          <a:solidFill>
                            <a:srgbClr val="000000"/>
                          </a:solidFill>
                          <a:latin typeface="Arial"/>
                        </a:rPr>
                        <a:t>41,3%</a:t>
                      </a:r>
                    </a:p>
                  </a:txBody>
                  <a:tcPr marL="9525" marR="9525" marT="9525" marB="0" anchor="ctr"/>
                </a:tc>
              </a:tr>
              <a:tr h="177250">
                <a:tc>
                  <a:txBody>
                    <a:bodyPr/>
                    <a:lstStyle/>
                    <a:p>
                      <a:pPr algn="ctr" fontAlgn="b"/>
                      <a:r>
                        <a:rPr lang="ru-RU" sz="900" b="1" i="0" u="none" strike="noStrike">
                          <a:solidFill>
                            <a:srgbClr val="000000"/>
                          </a:solidFill>
                          <a:effectLst/>
                          <a:latin typeface="Calibri"/>
                        </a:rPr>
                        <a:t>17.30-18.00</a:t>
                      </a:r>
                    </a:p>
                  </a:txBody>
                  <a:tcPr marL="9525" marR="9525" marT="9525" marB="0" anchor="b"/>
                </a:tc>
                <a:tc>
                  <a:txBody>
                    <a:bodyPr/>
                    <a:lstStyle/>
                    <a:p>
                      <a:pPr algn="ctr" fontAlgn="ctr"/>
                      <a:r>
                        <a:rPr lang="ru-RU" sz="900" b="0" i="0" u="none" strike="noStrike">
                          <a:solidFill>
                            <a:srgbClr val="000000"/>
                          </a:solidFill>
                          <a:latin typeface="Arial"/>
                        </a:rPr>
                        <a:t>36,2%</a:t>
                      </a:r>
                    </a:p>
                  </a:txBody>
                  <a:tcPr marL="9525" marR="9525" marT="9525" marB="0" anchor="ctr"/>
                </a:tc>
                <a:tc>
                  <a:txBody>
                    <a:bodyPr/>
                    <a:lstStyle/>
                    <a:p>
                      <a:pPr algn="ctr" fontAlgn="ctr"/>
                      <a:r>
                        <a:rPr lang="ru-RU" sz="900" b="0" i="0" u="none" strike="noStrike">
                          <a:solidFill>
                            <a:srgbClr val="000000"/>
                          </a:solidFill>
                          <a:latin typeface="Arial"/>
                        </a:rPr>
                        <a:t>40,6%</a:t>
                      </a:r>
                    </a:p>
                  </a:txBody>
                  <a:tcPr marL="9525" marR="9525" marT="9525" marB="0" anchor="ctr"/>
                </a:tc>
                <a:tc>
                  <a:txBody>
                    <a:bodyPr/>
                    <a:lstStyle/>
                    <a:p>
                      <a:pPr algn="ctr" fontAlgn="ctr"/>
                      <a:r>
                        <a:rPr lang="ru-RU" sz="900" b="0" i="0" u="none" strike="noStrike">
                          <a:solidFill>
                            <a:srgbClr val="000000"/>
                          </a:solidFill>
                          <a:latin typeface="Arial"/>
                        </a:rPr>
                        <a:t>41,6%</a:t>
                      </a:r>
                    </a:p>
                  </a:txBody>
                  <a:tcPr marL="9525" marR="9525" marT="9525" marB="0" anchor="ctr"/>
                </a:tc>
              </a:tr>
              <a:tr h="177250">
                <a:tc>
                  <a:txBody>
                    <a:bodyPr/>
                    <a:lstStyle/>
                    <a:p>
                      <a:pPr algn="ctr" fontAlgn="b"/>
                      <a:r>
                        <a:rPr lang="ru-RU" sz="900" b="1" i="0" u="none" strike="noStrike">
                          <a:solidFill>
                            <a:srgbClr val="000000"/>
                          </a:solidFill>
                          <a:effectLst/>
                          <a:latin typeface="Calibri"/>
                        </a:rPr>
                        <a:t>18.00-18.30</a:t>
                      </a:r>
                    </a:p>
                  </a:txBody>
                  <a:tcPr marL="9525" marR="9525" marT="9525" marB="0" anchor="b"/>
                </a:tc>
                <a:tc>
                  <a:txBody>
                    <a:bodyPr/>
                    <a:lstStyle/>
                    <a:p>
                      <a:pPr algn="ctr" fontAlgn="ctr"/>
                      <a:r>
                        <a:rPr lang="ru-RU" sz="900" b="0" i="0" u="none" strike="noStrike">
                          <a:solidFill>
                            <a:srgbClr val="000000"/>
                          </a:solidFill>
                          <a:latin typeface="Arial"/>
                        </a:rPr>
                        <a:t>51,6%</a:t>
                      </a:r>
                    </a:p>
                  </a:txBody>
                  <a:tcPr marL="9525" marR="9525" marT="9525" marB="0" anchor="ctr"/>
                </a:tc>
                <a:tc>
                  <a:txBody>
                    <a:bodyPr/>
                    <a:lstStyle/>
                    <a:p>
                      <a:pPr algn="ctr" fontAlgn="ctr"/>
                      <a:r>
                        <a:rPr lang="ru-RU" sz="900" b="0" i="0" u="none" strike="noStrike">
                          <a:solidFill>
                            <a:srgbClr val="000000"/>
                          </a:solidFill>
                          <a:latin typeface="Arial"/>
                        </a:rPr>
                        <a:t>53,1%</a:t>
                      </a:r>
                    </a:p>
                  </a:txBody>
                  <a:tcPr marL="9525" marR="9525" marT="9525" marB="0" anchor="ctr"/>
                </a:tc>
                <a:tc>
                  <a:txBody>
                    <a:bodyPr/>
                    <a:lstStyle/>
                    <a:p>
                      <a:pPr algn="ctr" fontAlgn="ctr"/>
                      <a:r>
                        <a:rPr lang="ru-RU" sz="900" b="0" i="0" u="none" strike="noStrike">
                          <a:solidFill>
                            <a:srgbClr val="000000"/>
                          </a:solidFill>
                          <a:latin typeface="Arial"/>
                        </a:rPr>
                        <a:t>53,5%</a:t>
                      </a:r>
                    </a:p>
                  </a:txBody>
                  <a:tcPr marL="9525" marR="9525" marT="9525" marB="0" anchor="ctr"/>
                </a:tc>
              </a:tr>
              <a:tr h="177250">
                <a:tc>
                  <a:txBody>
                    <a:bodyPr/>
                    <a:lstStyle/>
                    <a:p>
                      <a:pPr algn="ctr" fontAlgn="b"/>
                      <a:r>
                        <a:rPr lang="ru-RU" sz="900" b="1" i="0" u="none" strike="noStrike">
                          <a:solidFill>
                            <a:srgbClr val="000000"/>
                          </a:solidFill>
                          <a:effectLst/>
                          <a:latin typeface="Calibri"/>
                        </a:rPr>
                        <a:t>18.30-19.00</a:t>
                      </a:r>
                    </a:p>
                  </a:txBody>
                  <a:tcPr marL="9525" marR="9525" marT="9525" marB="0" anchor="b"/>
                </a:tc>
                <a:tc>
                  <a:txBody>
                    <a:bodyPr/>
                    <a:lstStyle/>
                    <a:p>
                      <a:pPr algn="ctr" fontAlgn="ctr"/>
                      <a:r>
                        <a:rPr lang="ru-RU" sz="900" b="0" i="0" u="none" strike="noStrike">
                          <a:solidFill>
                            <a:srgbClr val="000000"/>
                          </a:solidFill>
                          <a:latin typeface="Arial"/>
                        </a:rPr>
                        <a:t>54,5%</a:t>
                      </a:r>
                    </a:p>
                  </a:txBody>
                  <a:tcPr marL="9525" marR="9525" marT="9525" marB="0" anchor="ctr"/>
                </a:tc>
                <a:tc>
                  <a:txBody>
                    <a:bodyPr/>
                    <a:lstStyle/>
                    <a:p>
                      <a:pPr algn="ctr" fontAlgn="ctr"/>
                      <a:r>
                        <a:rPr lang="ru-RU" sz="900" b="0" i="0" u="none" strike="noStrike">
                          <a:solidFill>
                            <a:srgbClr val="000000"/>
                          </a:solidFill>
                          <a:latin typeface="Arial"/>
                        </a:rPr>
                        <a:t>55,7%</a:t>
                      </a:r>
                    </a:p>
                  </a:txBody>
                  <a:tcPr marL="9525" marR="9525" marT="9525" marB="0" anchor="ctr"/>
                </a:tc>
                <a:tc>
                  <a:txBody>
                    <a:bodyPr/>
                    <a:lstStyle/>
                    <a:p>
                      <a:pPr algn="ctr" fontAlgn="ctr"/>
                      <a:r>
                        <a:rPr lang="ru-RU" sz="900" b="0" i="0" u="none" strike="noStrike">
                          <a:solidFill>
                            <a:srgbClr val="000000"/>
                          </a:solidFill>
                          <a:latin typeface="Arial"/>
                        </a:rPr>
                        <a:t>56,3%</a:t>
                      </a:r>
                    </a:p>
                  </a:txBody>
                  <a:tcPr marL="9525" marR="9525" marT="9525" marB="0" anchor="ctr"/>
                </a:tc>
              </a:tr>
              <a:tr h="177250">
                <a:tc>
                  <a:txBody>
                    <a:bodyPr/>
                    <a:lstStyle/>
                    <a:p>
                      <a:pPr algn="ctr" fontAlgn="b"/>
                      <a:r>
                        <a:rPr lang="ru-RU" sz="900" b="1" i="0" u="none" strike="noStrike">
                          <a:solidFill>
                            <a:srgbClr val="000000"/>
                          </a:solidFill>
                          <a:effectLst/>
                          <a:latin typeface="Calibri"/>
                        </a:rPr>
                        <a:t>19.00-19.30</a:t>
                      </a:r>
                    </a:p>
                  </a:txBody>
                  <a:tcPr marL="9525" marR="9525" marT="9525" marB="0" anchor="b"/>
                </a:tc>
                <a:tc>
                  <a:txBody>
                    <a:bodyPr/>
                    <a:lstStyle/>
                    <a:p>
                      <a:pPr algn="ctr" fontAlgn="ctr"/>
                      <a:r>
                        <a:rPr lang="ru-RU" sz="900" b="0" i="0" u="none" strike="noStrike">
                          <a:solidFill>
                            <a:srgbClr val="000000"/>
                          </a:solidFill>
                          <a:latin typeface="Arial"/>
                        </a:rPr>
                        <a:t>63,2%</a:t>
                      </a:r>
                    </a:p>
                  </a:txBody>
                  <a:tcPr marL="9525" marR="9525" marT="9525" marB="0" anchor="ctr"/>
                </a:tc>
                <a:tc>
                  <a:txBody>
                    <a:bodyPr/>
                    <a:lstStyle/>
                    <a:p>
                      <a:pPr algn="ctr" fontAlgn="ctr"/>
                      <a:r>
                        <a:rPr lang="ru-RU" sz="900" b="0" i="0" u="none" strike="noStrike">
                          <a:solidFill>
                            <a:srgbClr val="000000"/>
                          </a:solidFill>
                          <a:latin typeface="Arial"/>
                        </a:rPr>
                        <a:t>62,2%</a:t>
                      </a:r>
                    </a:p>
                  </a:txBody>
                  <a:tcPr marL="9525" marR="9525" marT="9525" marB="0" anchor="ctr"/>
                </a:tc>
                <a:tc>
                  <a:txBody>
                    <a:bodyPr/>
                    <a:lstStyle/>
                    <a:p>
                      <a:pPr algn="ctr" fontAlgn="ctr"/>
                      <a:r>
                        <a:rPr lang="ru-RU" sz="900" b="0" i="0" u="none" strike="noStrike">
                          <a:solidFill>
                            <a:srgbClr val="000000"/>
                          </a:solidFill>
                          <a:latin typeface="Arial"/>
                        </a:rPr>
                        <a:t>62,8%</a:t>
                      </a:r>
                    </a:p>
                  </a:txBody>
                  <a:tcPr marL="9525" marR="9525" marT="9525" marB="0" anchor="ctr"/>
                </a:tc>
              </a:tr>
              <a:tr h="177250">
                <a:tc>
                  <a:txBody>
                    <a:bodyPr/>
                    <a:lstStyle/>
                    <a:p>
                      <a:pPr algn="ctr" fontAlgn="b"/>
                      <a:r>
                        <a:rPr lang="ru-RU" sz="900" b="1" i="0" u="none" strike="noStrike">
                          <a:solidFill>
                            <a:srgbClr val="000000"/>
                          </a:solidFill>
                          <a:effectLst/>
                          <a:latin typeface="Calibri"/>
                        </a:rPr>
                        <a:t>19.30-20.00</a:t>
                      </a:r>
                    </a:p>
                  </a:txBody>
                  <a:tcPr marL="9525" marR="9525" marT="9525" marB="0" anchor="b"/>
                </a:tc>
                <a:tc>
                  <a:txBody>
                    <a:bodyPr/>
                    <a:lstStyle/>
                    <a:p>
                      <a:pPr algn="ctr" fontAlgn="ctr"/>
                      <a:r>
                        <a:rPr lang="ru-RU" sz="900" b="0" i="0" u="none" strike="noStrike">
                          <a:solidFill>
                            <a:srgbClr val="000000"/>
                          </a:solidFill>
                          <a:latin typeface="Arial"/>
                        </a:rPr>
                        <a:t>67,2%</a:t>
                      </a:r>
                    </a:p>
                  </a:txBody>
                  <a:tcPr marL="9525" marR="9525" marT="9525" marB="0" anchor="ctr"/>
                </a:tc>
                <a:tc>
                  <a:txBody>
                    <a:bodyPr/>
                    <a:lstStyle/>
                    <a:p>
                      <a:pPr algn="ctr" fontAlgn="ctr"/>
                      <a:r>
                        <a:rPr lang="ru-RU" sz="900" b="0" i="0" u="none" strike="noStrike">
                          <a:solidFill>
                            <a:srgbClr val="000000"/>
                          </a:solidFill>
                          <a:latin typeface="Arial"/>
                        </a:rPr>
                        <a:t>66,1%</a:t>
                      </a:r>
                    </a:p>
                  </a:txBody>
                  <a:tcPr marL="9525" marR="9525" marT="9525" marB="0" anchor="ctr"/>
                </a:tc>
                <a:tc>
                  <a:txBody>
                    <a:bodyPr/>
                    <a:lstStyle/>
                    <a:p>
                      <a:pPr algn="ctr" fontAlgn="ctr"/>
                      <a:r>
                        <a:rPr lang="ru-RU" sz="900" b="0" i="0" u="none" strike="noStrike">
                          <a:solidFill>
                            <a:srgbClr val="000000"/>
                          </a:solidFill>
                          <a:latin typeface="Arial"/>
                        </a:rPr>
                        <a:t>66,4%</a:t>
                      </a:r>
                    </a:p>
                  </a:txBody>
                  <a:tcPr marL="9525" marR="9525" marT="9525" marB="0" anchor="ctr"/>
                </a:tc>
              </a:tr>
              <a:tr h="177250">
                <a:tc>
                  <a:txBody>
                    <a:bodyPr/>
                    <a:lstStyle/>
                    <a:p>
                      <a:pPr algn="ctr" fontAlgn="b"/>
                      <a:r>
                        <a:rPr lang="ru-RU" sz="900" b="1" i="0" u="none" strike="noStrike">
                          <a:solidFill>
                            <a:srgbClr val="000000"/>
                          </a:solidFill>
                          <a:effectLst/>
                          <a:latin typeface="Calibri"/>
                        </a:rPr>
                        <a:t>20.00-20.30</a:t>
                      </a:r>
                    </a:p>
                  </a:txBody>
                  <a:tcPr marL="9525" marR="9525" marT="9525" marB="0" anchor="b"/>
                </a:tc>
                <a:tc>
                  <a:txBody>
                    <a:bodyPr/>
                    <a:lstStyle/>
                    <a:p>
                      <a:pPr algn="ctr" fontAlgn="ctr"/>
                      <a:r>
                        <a:rPr lang="ru-RU" sz="900" b="0" i="0" u="none" strike="noStrike">
                          <a:solidFill>
                            <a:srgbClr val="000000"/>
                          </a:solidFill>
                          <a:latin typeface="Arial"/>
                        </a:rPr>
                        <a:t>77,4%</a:t>
                      </a:r>
                    </a:p>
                  </a:txBody>
                  <a:tcPr marL="9525" marR="9525" marT="9525" marB="0" anchor="ctr"/>
                </a:tc>
                <a:tc>
                  <a:txBody>
                    <a:bodyPr/>
                    <a:lstStyle/>
                    <a:p>
                      <a:pPr algn="ctr" fontAlgn="ctr"/>
                      <a:r>
                        <a:rPr lang="ru-RU" sz="900" b="0" i="0" u="none" strike="noStrike">
                          <a:solidFill>
                            <a:srgbClr val="000000"/>
                          </a:solidFill>
                          <a:latin typeface="Arial"/>
                        </a:rPr>
                        <a:t>75,7%</a:t>
                      </a:r>
                    </a:p>
                  </a:txBody>
                  <a:tcPr marL="9525" marR="9525" marT="9525" marB="0" anchor="ctr"/>
                </a:tc>
                <a:tc>
                  <a:txBody>
                    <a:bodyPr/>
                    <a:lstStyle/>
                    <a:p>
                      <a:pPr algn="ctr" fontAlgn="ctr"/>
                      <a:r>
                        <a:rPr lang="ru-RU" sz="900" b="0" i="0" u="none" strike="noStrike">
                          <a:solidFill>
                            <a:srgbClr val="000000"/>
                          </a:solidFill>
                          <a:latin typeface="Arial"/>
                        </a:rPr>
                        <a:t>75,7%</a:t>
                      </a:r>
                    </a:p>
                  </a:txBody>
                  <a:tcPr marL="9525" marR="9525" marT="9525" marB="0" anchor="ctr"/>
                </a:tc>
              </a:tr>
              <a:tr h="177250">
                <a:tc>
                  <a:txBody>
                    <a:bodyPr/>
                    <a:lstStyle/>
                    <a:p>
                      <a:pPr algn="ctr" fontAlgn="b"/>
                      <a:r>
                        <a:rPr lang="ru-RU" sz="900" b="1" i="0" u="none" strike="noStrike">
                          <a:solidFill>
                            <a:srgbClr val="000000"/>
                          </a:solidFill>
                          <a:effectLst/>
                          <a:latin typeface="Calibri"/>
                        </a:rPr>
                        <a:t>20.30-21.00</a:t>
                      </a:r>
                    </a:p>
                  </a:txBody>
                  <a:tcPr marL="9525" marR="9525" marT="9525" marB="0" anchor="b"/>
                </a:tc>
                <a:tc>
                  <a:txBody>
                    <a:bodyPr/>
                    <a:lstStyle/>
                    <a:p>
                      <a:pPr algn="ctr" fontAlgn="ctr"/>
                      <a:r>
                        <a:rPr lang="ru-RU" sz="900" b="0" i="0" u="none" strike="noStrike">
                          <a:solidFill>
                            <a:srgbClr val="000000"/>
                          </a:solidFill>
                          <a:latin typeface="Arial"/>
                        </a:rPr>
                        <a:t>80,8%</a:t>
                      </a:r>
                    </a:p>
                  </a:txBody>
                  <a:tcPr marL="9525" marR="9525" marT="9525" marB="0" anchor="ctr"/>
                </a:tc>
                <a:tc>
                  <a:txBody>
                    <a:bodyPr/>
                    <a:lstStyle/>
                    <a:p>
                      <a:pPr algn="ctr" fontAlgn="ctr"/>
                      <a:r>
                        <a:rPr lang="ru-RU" sz="900" b="0" i="0" u="none" strike="noStrike">
                          <a:solidFill>
                            <a:srgbClr val="000000"/>
                          </a:solidFill>
                          <a:latin typeface="Arial"/>
                        </a:rPr>
                        <a:t>78,3%</a:t>
                      </a:r>
                    </a:p>
                  </a:txBody>
                  <a:tcPr marL="9525" marR="9525" marT="9525" marB="0" anchor="ctr"/>
                </a:tc>
                <a:tc>
                  <a:txBody>
                    <a:bodyPr/>
                    <a:lstStyle/>
                    <a:p>
                      <a:pPr algn="ctr" fontAlgn="ctr"/>
                      <a:r>
                        <a:rPr lang="ru-RU" sz="900" b="0" i="0" u="none" strike="noStrike">
                          <a:solidFill>
                            <a:srgbClr val="000000"/>
                          </a:solidFill>
                          <a:latin typeface="Arial"/>
                        </a:rPr>
                        <a:t>78,1%</a:t>
                      </a:r>
                    </a:p>
                  </a:txBody>
                  <a:tcPr marL="9525" marR="9525" marT="9525" marB="0" anchor="ctr"/>
                </a:tc>
              </a:tr>
              <a:tr h="177250">
                <a:tc>
                  <a:txBody>
                    <a:bodyPr/>
                    <a:lstStyle/>
                    <a:p>
                      <a:pPr algn="ctr" fontAlgn="b"/>
                      <a:r>
                        <a:rPr lang="ru-RU" sz="900" b="1" i="0" u="none" strike="noStrike">
                          <a:solidFill>
                            <a:srgbClr val="000000"/>
                          </a:solidFill>
                          <a:effectLst/>
                          <a:latin typeface="Calibri"/>
                        </a:rPr>
                        <a:t>21.00-21.30</a:t>
                      </a:r>
                    </a:p>
                  </a:txBody>
                  <a:tcPr marL="9525" marR="9525" marT="9525" marB="0" anchor="b"/>
                </a:tc>
                <a:tc>
                  <a:txBody>
                    <a:bodyPr/>
                    <a:lstStyle/>
                    <a:p>
                      <a:pPr algn="ctr" fontAlgn="ctr"/>
                      <a:r>
                        <a:rPr lang="ru-RU" sz="900" b="0" i="0" u="none" strike="noStrike">
                          <a:solidFill>
                            <a:srgbClr val="000000"/>
                          </a:solidFill>
                          <a:latin typeface="Arial"/>
                        </a:rPr>
                        <a:t>88,6%</a:t>
                      </a:r>
                    </a:p>
                  </a:txBody>
                  <a:tcPr marL="9525" marR="9525" marT="9525" marB="0" anchor="ctr"/>
                </a:tc>
                <a:tc>
                  <a:txBody>
                    <a:bodyPr/>
                    <a:lstStyle/>
                    <a:p>
                      <a:pPr algn="ctr" fontAlgn="ctr"/>
                      <a:r>
                        <a:rPr lang="ru-RU" sz="900" b="0" i="0" u="none" strike="noStrike">
                          <a:solidFill>
                            <a:srgbClr val="000000"/>
                          </a:solidFill>
                          <a:latin typeface="Arial"/>
                        </a:rPr>
                        <a:t>84,8%</a:t>
                      </a:r>
                    </a:p>
                  </a:txBody>
                  <a:tcPr marL="9525" marR="9525" marT="9525" marB="0" anchor="ctr"/>
                </a:tc>
                <a:tc>
                  <a:txBody>
                    <a:bodyPr/>
                    <a:lstStyle/>
                    <a:p>
                      <a:pPr algn="ctr" fontAlgn="ctr"/>
                      <a:r>
                        <a:rPr lang="ru-RU" sz="900" b="0" i="0" u="none" strike="noStrike">
                          <a:solidFill>
                            <a:srgbClr val="000000"/>
                          </a:solidFill>
                          <a:latin typeface="Arial"/>
                        </a:rPr>
                        <a:t>84,6%</a:t>
                      </a:r>
                    </a:p>
                  </a:txBody>
                  <a:tcPr marL="9525" marR="9525" marT="9525" marB="0" anchor="ctr"/>
                </a:tc>
              </a:tr>
              <a:tr h="177250">
                <a:tc>
                  <a:txBody>
                    <a:bodyPr/>
                    <a:lstStyle/>
                    <a:p>
                      <a:pPr algn="ctr" fontAlgn="b"/>
                      <a:r>
                        <a:rPr lang="ru-RU" sz="900" b="1" i="0" u="none" strike="noStrike">
                          <a:solidFill>
                            <a:srgbClr val="000000"/>
                          </a:solidFill>
                          <a:effectLst/>
                          <a:latin typeface="Calibri"/>
                        </a:rPr>
                        <a:t>21.30-22.00</a:t>
                      </a:r>
                    </a:p>
                  </a:txBody>
                  <a:tcPr marL="9525" marR="9525" marT="9525" marB="0" anchor="b"/>
                </a:tc>
                <a:tc>
                  <a:txBody>
                    <a:bodyPr/>
                    <a:lstStyle/>
                    <a:p>
                      <a:pPr algn="ctr" fontAlgn="ctr"/>
                      <a:r>
                        <a:rPr lang="ru-RU" sz="900" b="0" i="0" u="none" strike="noStrike">
                          <a:solidFill>
                            <a:srgbClr val="000000"/>
                          </a:solidFill>
                          <a:latin typeface="Arial"/>
                        </a:rPr>
                        <a:t>85,7%</a:t>
                      </a:r>
                    </a:p>
                  </a:txBody>
                  <a:tcPr marL="9525" marR="9525" marT="9525" marB="0" anchor="ctr"/>
                </a:tc>
                <a:tc>
                  <a:txBody>
                    <a:bodyPr/>
                    <a:lstStyle/>
                    <a:p>
                      <a:pPr algn="ctr" fontAlgn="ctr"/>
                      <a:r>
                        <a:rPr lang="ru-RU" sz="900" b="0" i="0" u="none" strike="noStrike">
                          <a:solidFill>
                            <a:srgbClr val="000000"/>
                          </a:solidFill>
                          <a:latin typeface="Arial"/>
                        </a:rPr>
                        <a:t>83,5%</a:t>
                      </a:r>
                    </a:p>
                  </a:txBody>
                  <a:tcPr marL="9525" marR="9525" marT="9525" marB="0" anchor="ctr"/>
                </a:tc>
                <a:tc>
                  <a:txBody>
                    <a:bodyPr/>
                    <a:lstStyle/>
                    <a:p>
                      <a:pPr algn="ctr" fontAlgn="ctr"/>
                      <a:r>
                        <a:rPr lang="ru-RU" sz="900" b="0" i="0" u="none" strike="noStrike">
                          <a:solidFill>
                            <a:srgbClr val="000000"/>
                          </a:solidFill>
                          <a:latin typeface="Arial"/>
                        </a:rPr>
                        <a:t>83,3%</a:t>
                      </a:r>
                    </a:p>
                  </a:txBody>
                  <a:tcPr marL="9525" marR="9525" marT="9525" marB="0" anchor="ctr"/>
                </a:tc>
              </a:tr>
              <a:tr h="177250">
                <a:tc>
                  <a:txBody>
                    <a:bodyPr/>
                    <a:lstStyle/>
                    <a:p>
                      <a:pPr algn="ctr" fontAlgn="b"/>
                      <a:r>
                        <a:rPr lang="ru-RU" sz="900" b="1" i="0" u="none" strike="noStrike">
                          <a:solidFill>
                            <a:srgbClr val="000000"/>
                          </a:solidFill>
                          <a:effectLst/>
                          <a:latin typeface="Calibri"/>
                        </a:rPr>
                        <a:t>22.00-22.30</a:t>
                      </a:r>
                    </a:p>
                  </a:txBody>
                  <a:tcPr marL="9525" marR="9525" marT="9525" marB="0" anchor="b"/>
                </a:tc>
                <a:tc>
                  <a:txBody>
                    <a:bodyPr/>
                    <a:lstStyle/>
                    <a:p>
                      <a:pPr algn="ctr" fontAlgn="ctr"/>
                      <a:r>
                        <a:rPr lang="ru-RU" sz="900" b="0" i="0" u="none" strike="noStrike">
                          <a:solidFill>
                            <a:srgbClr val="000000"/>
                          </a:solidFill>
                          <a:latin typeface="Arial"/>
                        </a:rPr>
                        <a:t>84,2%</a:t>
                      </a:r>
                    </a:p>
                  </a:txBody>
                  <a:tcPr marL="9525" marR="9525" marT="9525" marB="0" anchor="ctr"/>
                </a:tc>
                <a:tc>
                  <a:txBody>
                    <a:bodyPr/>
                    <a:lstStyle/>
                    <a:p>
                      <a:pPr algn="ctr" fontAlgn="ctr"/>
                      <a:r>
                        <a:rPr lang="ru-RU" sz="900" b="0" i="0" u="none" strike="noStrike">
                          <a:solidFill>
                            <a:srgbClr val="000000"/>
                          </a:solidFill>
                          <a:latin typeface="Arial"/>
                        </a:rPr>
                        <a:t>83,1%</a:t>
                      </a:r>
                    </a:p>
                  </a:txBody>
                  <a:tcPr marL="9525" marR="9525" marT="9525" marB="0" anchor="ctr"/>
                </a:tc>
                <a:tc>
                  <a:txBody>
                    <a:bodyPr/>
                    <a:lstStyle/>
                    <a:p>
                      <a:pPr algn="ctr" fontAlgn="ctr"/>
                      <a:r>
                        <a:rPr lang="ru-RU" sz="900" b="0" i="0" u="none" strike="noStrike">
                          <a:solidFill>
                            <a:srgbClr val="000000"/>
                          </a:solidFill>
                          <a:latin typeface="Arial"/>
                        </a:rPr>
                        <a:t>82,7%</a:t>
                      </a:r>
                    </a:p>
                  </a:txBody>
                  <a:tcPr marL="9525" marR="9525" marT="9525" marB="0" anchor="ctr"/>
                </a:tc>
              </a:tr>
              <a:tr h="177250">
                <a:tc>
                  <a:txBody>
                    <a:bodyPr/>
                    <a:lstStyle/>
                    <a:p>
                      <a:pPr algn="ctr" fontAlgn="b"/>
                      <a:r>
                        <a:rPr lang="ru-RU" sz="900" b="1" i="0" u="none" strike="noStrike">
                          <a:solidFill>
                            <a:srgbClr val="000000"/>
                          </a:solidFill>
                          <a:effectLst/>
                          <a:latin typeface="Calibri"/>
                        </a:rPr>
                        <a:t>22.30-23.00</a:t>
                      </a:r>
                    </a:p>
                  </a:txBody>
                  <a:tcPr marL="9525" marR="9525" marT="9525" marB="0" anchor="b"/>
                </a:tc>
                <a:tc>
                  <a:txBody>
                    <a:bodyPr/>
                    <a:lstStyle/>
                    <a:p>
                      <a:pPr algn="ctr" fontAlgn="ctr"/>
                      <a:r>
                        <a:rPr lang="ru-RU" sz="900" b="0" i="0" u="none" strike="noStrike">
                          <a:solidFill>
                            <a:srgbClr val="000000"/>
                          </a:solidFill>
                          <a:latin typeface="Arial"/>
                        </a:rPr>
                        <a:t>78,4%</a:t>
                      </a:r>
                    </a:p>
                  </a:txBody>
                  <a:tcPr marL="9525" marR="9525" marT="9525" marB="0" anchor="ctr"/>
                </a:tc>
                <a:tc>
                  <a:txBody>
                    <a:bodyPr/>
                    <a:lstStyle/>
                    <a:p>
                      <a:pPr algn="ctr" fontAlgn="ctr"/>
                      <a:r>
                        <a:rPr lang="ru-RU" sz="900" b="0" i="0" u="none" strike="noStrike">
                          <a:solidFill>
                            <a:srgbClr val="000000"/>
                          </a:solidFill>
                          <a:latin typeface="Arial"/>
                        </a:rPr>
                        <a:t>77,8%</a:t>
                      </a:r>
                    </a:p>
                  </a:txBody>
                  <a:tcPr marL="9525" marR="9525" marT="9525" marB="0" anchor="ctr"/>
                </a:tc>
                <a:tc>
                  <a:txBody>
                    <a:bodyPr/>
                    <a:lstStyle/>
                    <a:p>
                      <a:pPr algn="ctr" fontAlgn="ctr"/>
                      <a:r>
                        <a:rPr lang="ru-RU" sz="900" b="0" i="0" u="none" strike="noStrike">
                          <a:solidFill>
                            <a:srgbClr val="000000"/>
                          </a:solidFill>
                          <a:latin typeface="Arial"/>
                        </a:rPr>
                        <a:t>77,5%</a:t>
                      </a:r>
                    </a:p>
                  </a:txBody>
                  <a:tcPr marL="9525" marR="9525" marT="9525" marB="0" anchor="ctr"/>
                </a:tc>
              </a:tr>
              <a:tr h="177250">
                <a:tc>
                  <a:txBody>
                    <a:bodyPr/>
                    <a:lstStyle/>
                    <a:p>
                      <a:pPr algn="ctr" fontAlgn="b"/>
                      <a:r>
                        <a:rPr lang="ru-RU" sz="900" b="1" i="0" u="none" strike="noStrike">
                          <a:solidFill>
                            <a:srgbClr val="000000"/>
                          </a:solidFill>
                          <a:effectLst/>
                          <a:latin typeface="Calibri"/>
                        </a:rPr>
                        <a:t>23.00-23.30</a:t>
                      </a:r>
                    </a:p>
                  </a:txBody>
                  <a:tcPr marL="9525" marR="9525" marT="9525" marB="0" anchor="b"/>
                </a:tc>
                <a:tc>
                  <a:txBody>
                    <a:bodyPr/>
                    <a:lstStyle/>
                    <a:p>
                      <a:pPr algn="ctr" fontAlgn="ctr"/>
                      <a:r>
                        <a:rPr lang="ru-RU" sz="900" b="0" i="0" u="none" strike="noStrike">
                          <a:solidFill>
                            <a:srgbClr val="000000"/>
                          </a:solidFill>
                          <a:latin typeface="Arial"/>
                        </a:rPr>
                        <a:t>74,6%</a:t>
                      </a:r>
                    </a:p>
                  </a:txBody>
                  <a:tcPr marL="9525" marR="9525" marT="9525" marB="0" anchor="ctr"/>
                </a:tc>
                <a:tc>
                  <a:txBody>
                    <a:bodyPr/>
                    <a:lstStyle/>
                    <a:p>
                      <a:pPr algn="ctr" fontAlgn="ctr"/>
                      <a:r>
                        <a:rPr lang="ru-RU" sz="900" b="0" i="0" u="none" strike="noStrike">
                          <a:solidFill>
                            <a:srgbClr val="000000"/>
                          </a:solidFill>
                          <a:latin typeface="Arial"/>
                        </a:rPr>
                        <a:t>74,1%</a:t>
                      </a:r>
                    </a:p>
                  </a:txBody>
                  <a:tcPr marL="9525" marR="9525" marT="9525" marB="0" anchor="ctr"/>
                </a:tc>
                <a:tc>
                  <a:txBody>
                    <a:bodyPr/>
                    <a:lstStyle/>
                    <a:p>
                      <a:pPr algn="ctr" fontAlgn="ctr"/>
                      <a:r>
                        <a:rPr lang="ru-RU" sz="900" b="0" i="0" u="none" strike="noStrike">
                          <a:solidFill>
                            <a:srgbClr val="000000"/>
                          </a:solidFill>
                          <a:latin typeface="Arial"/>
                        </a:rPr>
                        <a:t>73,8%</a:t>
                      </a:r>
                    </a:p>
                  </a:txBody>
                  <a:tcPr marL="9525" marR="9525" marT="9525" marB="0" anchor="ctr"/>
                </a:tc>
              </a:tr>
              <a:tr h="177250">
                <a:tc>
                  <a:txBody>
                    <a:bodyPr/>
                    <a:lstStyle/>
                    <a:p>
                      <a:pPr algn="ctr" fontAlgn="b"/>
                      <a:r>
                        <a:rPr lang="ru-RU" sz="900" b="1" i="0" u="none" strike="noStrike">
                          <a:solidFill>
                            <a:srgbClr val="000000"/>
                          </a:solidFill>
                          <a:effectLst/>
                          <a:latin typeface="Calibri"/>
                        </a:rPr>
                        <a:t>23.30-0.00</a:t>
                      </a:r>
                    </a:p>
                  </a:txBody>
                  <a:tcPr marL="9525" marR="9525" marT="9525" marB="0" anchor="b"/>
                </a:tc>
                <a:tc>
                  <a:txBody>
                    <a:bodyPr/>
                    <a:lstStyle/>
                    <a:p>
                      <a:pPr algn="ctr" fontAlgn="ctr"/>
                      <a:r>
                        <a:rPr lang="ru-RU" sz="900" b="0" i="0" u="none" strike="noStrike">
                          <a:solidFill>
                            <a:srgbClr val="000000"/>
                          </a:solidFill>
                          <a:latin typeface="Arial"/>
                        </a:rPr>
                        <a:t>63,4%</a:t>
                      </a:r>
                    </a:p>
                  </a:txBody>
                  <a:tcPr marL="9525" marR="9525" marT="9525" marB="0" anchor="ctr"/>
                </a:tc>
                <a:tc>
                  <a:txBody>
                    <a:bodyPr/>
                    <a:lstStyle/>
                    <a:p>
                      <a:pPr algn="ctr" fontAlgn="ctr"/>
                      <a:r>
                        <a:rPr lang="ru-RU" sz="900" b="0" i="0" u="none" strike="noStrike">
                          <a:solidFill>
                            <a:srgbClr val="000000"/>
                          </a:solidFill>
                          <a:latin typeface="Arial"/>
                        </a:rPr>
                        <a:t>63,0%</a:t>
                      </a:r>
                    </a:p>
                  </a:txBody>
                  <a:tcPr marL="9525" marR="9525" marT="9525" marB="0" anchor="ctr"/>
                </a:tc>
                <a:tc>
                  <a:txBody>
                    <a:bodyPr/>
                    <a:lstStyle/>
                    <a:p>
                      <a:pPr algn="ctr" fontAlgn="ctr"/>
                      <a:r>
                        <a:rPr lang="ru-RU" sz="900" b="0" i="0" u="none" strike="noStrike">
                          <a:solidFill>
                            <a:srgbClr val="000000"/>
                          </a:solidFill>
                          <a:latin typeface="Arial"/>
                        </a:rPr>
                        <a:t>62,5%</a:t>
                      </a:r>
                    </a:p>
                  </a:txBody>
                  <a:tcPr marL="9525" marR="9525" marT="9525" marB="0" anchor="ctr"/>
                </a:tc>
              </a:tr>
              <a:tr h="177250">
                <a:tc>
                  <a:txBody>
                    <a:bodyPr/>
                    <a:lstStyle/>
                    <a:p>
                      <a:pPr algn="ctr" fontAlgn="b"/>
                      <a:r>
                        <a:rPr lang="ru-RU" sz="900" b="1" i="0" u="none" strike="noStrike">
                          <a:solidFill>
                            <a:srgbClr val="000000"/>
                          </a:solidFill>
                          <a:effectLst/>
                          <a:latin typeface="Calibri"/>
                        </a:rPr>
                        <a:t>0.00-0.30</a:t>
                      </a:r>
                    </a:p>
                  </a:txBody>
                  <a:tcPr marL="9525" marR="9525" marT="9525" marB="0" anchor="b"/>
                </a:tc>
                <a:tc>
                  <a:txBody>
                    <a:bodyPr/>
                    <a:lstStyle/>
                    <a:p>
                      <a:pPr algn="ctr" fontAlgn="ctr"/>
                      <a:r>
                        <a:rPr lang="ru-RU" sz="900" b="0" i="0" u="none" strike="noStrike">
                          <a:solidFill>
                            <a:srgbClr val="000000"/>
                          </a:solidFill>
                          <a:latin typeface="Arial"/>
                        </a:rPr>
                        <a:t>40,6%</a:t>
                      </a:r>
                    </a:p>
                  </a:txBody>
                  <a:tcPr marL="9525" marR="9525" marT="9525" marB="0" anchor="ctr"/>
                </a:tc>
                <a:tc>
                  <a:txBody>
                    <a:bodyPr/>
                    <a:lstStyle/>
                    <a:p>
                      <a:pPr algn="ctr" fontAlgn="ctr"/>
                      <a:r>
                        <a:rPr lang="ru-RU" sz="900" b="0" i="0" u="none" strike="noStrike">
                          <a:solidFill>
                            <a:srgbClr val="000000"/>
                          </a:solidFill>
                          <a:latin typeface="Arial"/>
                        </a:rPr>
                        <a:t>40,6%</a:t>
                      </a:r>
                    </a:p>
                  </a:txBody>
                  <a:tcPr marL="9525" marR="9525" marT="9525" marB="0" anchor="ctr"/>
                </a:tc>
                <a:tc>
                  <a:txBody>
                    <a:bodyPr/>
                    <a:lstStyle/>
                    <a:p>
                      <a:pPr algn="ctr" fontAlgn="ctr"/>
                      <a:r>
                        <a:rPr lang="ru-RU" sz="900" b="0" i="0" u="none" strike="noStrike">
                          <a:solidFill>
                            <a:srgbClr val="000000"/>
                          </a:solidFill>
                          <a:latin typeface="Arial"/>
                        </a:rPr>
                        <a:t>40,1%</a:t>
                      </a:r>
                    </a:p>
                  </a:txBody>
                  <a:tcPr marL="9525" marR="9525" marT="9525" marB="0" anchor="ctr"/>
                </a:tc>
              </a:tr>
              <a:tr h="177250">
                <a:tc>
                  <a:txBody>
                    <a:bodyPr/>
                    <a:lstStyle/>
                    <a:p>
                      <a:pPr algn="ctr" fontAlgn="b"/>
                      <a:r>
                        <a:rPr lang="ru-RU" sz="900" b="1" i="0" u="none" strike="noStrike">
                          <a:solidFill>
                            <a:srgbClr val="000000"/>
                          </a:solidFill>
                          <a:effectLst/>
                          <a:latin typeface="Calibri"/>
                        </a:rPr>
                        <a:t>0.30-1.00</a:t>
                      </a:r>
                    </a:p>
                  </a:txBody>
                  <a:tcPr marL="9525" marR="9525" marT="9525" marB="0" anchor="b"/>
                </a:tc>
                <a:tc>
                  <a:txBody>
                    <a:bodyPr/>
                    <a:lstStyle/>
                    <a:p>
                      <a:pPr algn="ctr" fontAlgn="ctr"/>
                      <a:r>
                        <a:rPr lang="ru-RU" sz="900" b="0" i="0" u="none" strike="noStrike">
                          <a:solidFill>
                            <a:srgbClr val="000000"/>
                          </a:solidFill>
                          <a:latin typeface="Arial"/>
                        </a:rPr>
                        <a:t>24,6%</a:t>
                      </a:r>
                    </a:p>
                  </a:txBody>
                  <a:tcPr marL="9525" marR="9525" marT="9525" marB="0" anchor="ctr"/>
                </a:tc>
                <a:tc>
                  <a:txBody>
                    <a:bodyPr/>
                    <a:lstStyle/>
                    <a:p>
                      <a:pPr algn="ctr" fontAlgn="ctr"/>
                      <a:r>
                        <a:rPr lang="ru-RU" sz="900" b="0" i="0" u="none" strike="noStrike">
                          <a:solidFill>
                            <a:srgbClr val="000000"/>
                          </a:solidFill>
                          <a:latin typeface="Arial"/>
                        </a:rPr>
                        <a:t>23,9%</a:t>
                      </a:r>
                    </a:p>
                  </a:txBody>
                  <a:tcPr marL="9525" marR="9525" marT="9525" marB="0" anchor="ctr"/>
                </a:tc>
                <a:tc>
                  <a:txBody>
                    <a:bodyPr/>
                    <a:lstStyle/>
                    <a:p>
                      <a:pPr algn="ctr" fontAlgn="ctr"/>
                      <a:r>
                        <a:rPr lang="ru-RU" sz="900" b="0" i="0" u="none" strike="noStrike">
                          <a:solidFill>
                            <a:srgbClr val="000000"/>
                          </a:solidFill>
                          <a:latin typeface="Arial"/>
                        </a:rPr>
                        <a:t>23,8%</a:t>
                      </a:r>
                    </a:p>
                  </a:txBody>
                  <a:tcPr marL="9525" marR="9525" marT="9525" marB="0" anchor="ctr"/>
                </a:tc>
              </a:tr>
              <a:tr h="177250">
                <a:tc>
                  <a:txBody>
                    <a:bodyPr/>
                    <a:lstStyle/>
                    <a:p>
                      <a:pPr algn="ctr" fontAlgn="b"/>
                      <a:r>
                        <a:rPr lang="ru-RU" sz="900" b="1" i="0" u="none" strike="noStrike">
                          <a:solidFill>
                            <a:srgbClr val="000000"/>
                          </a:solidFill>
                          <a:effectLst/>
                          <a:latin typeface="Calibri"/>
                        </a:rPr>
                        <a:t>1.00-1.30</a:t>
                      </a:r>
                    </a:p>
                  </a:txBody>
                  <a:tcPr marL="9525" marR="9525" marT="9525" marB="0" anchor="b"/>
                </a:tc>
                <a:tc>
                  <a:txBody>
                    <a:bodyPr/>
                    <a:lstStyle/>
                    <a:p>
                      <a:pPr algn="ctr" fontAlgn="ctr"/>
                      <a:r>
                        <a:rPr lang="ru-RU" sz="900" b="0" i="0" u="none" strike="noStrike">
                          <a:solidFill>
                            <a:srgbClr val="000000"/>
                          </a:solidFill>
                          <a:latin typeface="Arial"/>
                        </a:rPr>
                        <a:t>20,3%</a:t>
                      </a:r>
                    </a:p>
                  </a:txBody>
                  <a:tcPr marL="9525" marR="9525" marT="9525" marB="0" anchor="ctr"/>
                </a:tc>
                <a:tc>
                  <a:txBody>
                    <a:bodyPr/>
                    <a:lstStyle/>
                    <a:p>
                      <a:pPr algn="ctr" fontAlgn="ctr"/>
                      <a:r>
                        <a:rPr lang="ru-RU" sz="900" b="0" i="0" u="none" strike="noStrike">
                          <a:solidFill>
                            <a:srgbClr val="000000"/>
                          </a:solidFill>
                          <a:latin typeface="Arial"/>
                        </a:rPr>
                        <a:t>19,4%</a:t>
                      </a:r>
                    </a:p>
                  </a:txBody>
                  <a:tcPr marL="9525" marR="9525" marT="9525" marB="0" anchor="ctr"/>
                </a:tc>
                <a:tc>
                  <a:txBody>
                    <a:bodyPr/>
                    <a:lstStyle/>
                    <a:p>
                      <a:pPr algn="ctr" fontAlgn="ctr"/>
                      <a:r>
                        <a:rPr lang="ru-RU" sz="900" b="0" i="0" u="none" strike="noStrike">
                          <a:solidFill>
                            <a:srgbClr val="000000"/>
                          </a:solidFill>
                          <a:latin typeface="Arial"/>
                        </a:rPr>
                        <a:t>19,5%</a:t>
                      </a:r>
                    </a:p>
                  </a:txBody>
                  <a:tcPr marL="9525" marR="9525" marT="9525" marB="0" anchor="ctr"/>
                </a:tc>
              </a:tr>
              <a:tr h="177250">
                <a:tc>
                  <a:txBody>
                    <a:bodyPr/>
                    <a:lstStyle/>
                    <a:p>
                      <a:pPr algn="ctr" fontAlgn="b"/>
                      <a:r>
                        <a:rPr lang="ru-RU" sz="900" b="1" i="0" u="none" strike="noStrike">
                          <a:solidFill>
                            <a:srgbClr val="000000"/>
                          </a:solidFill>
                          <a:effectLst/>
                          <a:latin typeface="Calibri"/>
                        </a:rPr>
                        <a:t>1.30-2.00</a:t>
                      </a:r>
                    </a:p>
                  </a:txBody>
                  <a:tcPr marL="9525" marR="9525" marT="9525" marB="0" anchor="b"/>
                </a:tc>
                <a:tc>
                  <a:txBody>
                    <a:bodyPr/>
                    <a:lstStyle/>
                    <a:p>
                      <a:pPr algn="ctr" fontAlgn="ctr"/>
                      <a:r>
                        <a:rPr lang="ru-RU" sz="900" b="0" i="0" u="none" strike="noStrike">
                          <a:solidFill>
                            <a:srgbClr val="000000"/>
                          </a:solidFill>
                          <a:latin typeface="Arial"/>
                        </a:rPr>
                        <a:t>12,5%</a:t>
                      </a:r>
                    </a:p>
                  </a:txBody>
                  <a:tcPr marL="9525" marR="9525" marT="9525" marB="0" anchor="ctr"/>
                </a:tc>
                <a:tc>
                  <a:txBody>
                    <a:bodyPr/>
                    <a:lstStyle/>
                    <a:p>
                      <a:pPr algn="ctr" fontAlgn="ctr"/>
                      <a:r>
                        <a:rPr lang="ru-RU" sz="900" b="0" i="0" u="none" strike="noStrike">
                          <a:solidFill>
                            <a:srgbClr val="000000"/>
                          </a:solidFill>
                          <a:latin typeface="Arial"/>
                        </a:rPr>
                        <a:t>12,4%</a:t>
                      </a:r>
                    </a:p>
                  </a:txBody>
                  <a:tcPr marL="9525" marR="9525" marT="9525" marB="0" anchor="ctr"/>
                </a:tc>
                <a:tc>
                  <a:txBody>
                    <a:bodyPr/>
                    <a:lstStyle/>
                    <a:p>
                      <a:pPr algn="ctr" fontAlgn="ctr"/>
                      <a:r>
                        <a:rPr lang="ru-RU" sz="900" b="0" i="0" u="none" strike="noStrike">
                          <a:solidFill>
                            <a:srgbClr val="000000"/>
                          </a:solidFill>
                          <a:latin typeface="Arial"/>
                        </a:rPr>
                        <a:t>12,5%</a:t>
                      </a:r>
                    </a:p>
                  </a:txBody>
                  <a:tcPr marL="9525" marR="9525" marT="9525" marB="0" anchor="ctr"/>
                </a:tc>
              </a:tr>
              <a:tr h="177250">
                <a:tc>
                  <a:txBody>
                    <a:bodyPr/>
                    <a:lstStyle/>
                    <a:p>
                      <a:pPr algn="ctr" fontAlgn="b"/>
                      <a:r>
                        <a:rPr lang="ru-RU" sz="900" b="1" i="0" u="none" strike="noStrike">
                          <a:solidFill>
                            <a:srgbClr val="000000"/>
                          </a:solidFill>
                          <a:effectLst/>
                          <a:latin typeface="Calibri"/>
                        </a:rPr>
                        <a:t>2.00-2.30</a:t>
                      </a:r>
                    </a:p>
                  </a:txBody>
                  <a:tcPr marL="9525" marR="9525" marT="9525" marB="0" anchor="b"/>
                </a:tc>
                <a:tc>
                  <a:txBody>
                    <a:bodyPr/>
                    <a:lstStyle/>
                    <a:p>
                      <a:pPr algn="ctr" fontAlgn="ctr"/>
                      <a:r>
                        <a:rPr lang="ru-RU" sz="900" b="0" i="0" u="none" strike="noStrike">
                          <a:solidFill>
                            <a:srgbClr val="000000"/>
                          </a:solidFill>
                          <a:latin typeface="Arial"/>
                        </a:rPr>
                        <a:t>10,0%</a:t>
                      </a:r>
                    </a:p>
                  </a:txBody>
                  <a:tcPr marL="9525" marR="9525" marT="9525" marB="0" anchor="ctr"/>
                </a:tc>
                <a:tc>
                  <a:txBody>
                    <a:bodyPr/>
                    <a:lstStyle/>
                    <a:p>
                      <a:pPr algn="ctr" fontAlgn="ctr"/>
                      <a:r>
                        <a:rPr lang="ru-RU" sz="900" b="0" i="0" u="none" strike="noStrike">
                          <a:solidFill>
                            <a:srgbClr val="000000"/>
                          </a:solidFill>
                          <a:latin typeface="Arial"/>
                        </a:rPr>
                        <a:t>9,8%</a:t>
                      </a:r>
                    </a:p>
                  </a:txBody>
                  <a:tcPr marL="9525" marR="9525" marT="9525" marB="0" anchor="ctr"/>
                </a:tc>
                <a:tc>
                  <a:txBody>
                    <a:bodyPr/>
                    <a:lstStyle/>
                    <a:p>
                      <a:pPr algn="ctr" fontAlgn="ctr"/>
                      <a:r>
                        <a:rPr lang="ru-RU" sz="900" b="0" i="0" u="none" strike="noStrike">
                          <a:solidFill>
                            <a:srgbClr val="000000"/>
                          </a:solidFill>
                          <a:latin typeface="Arial"/>
                        </a:rPr>
                        <a:t>9,9%</a:t>
                      </a:r>
                    </a:p>
                  </a:txBody>
                  <a:tcPr marL="9525" marR="9525" marT="9525" marB="0" anchor="ctr"/>
                </a:tc>
              </a:tr>
              <a:tr h="177250">
                <a:tc>
                  <a:txBody>
                    <a:bodyPr/>
                    <a:lstStyle/>
                    <a:p>
                      <a:pPr algn="ctr" fontAlgn="b"/>
                      <a:r>
                        <a:rPr lang="ru-RU" sz="900" b="1" i="0" u="none" strike="noStrike">
                          <a:solidFill>
                            <a:srgbClr val="000000"/>
                          </a:solidFill>
                          <a:effectLst/>
                          <a:latin typeface="Calibri"/>
                        </a:rPr>
                        <a:t>2.30-3.00</a:t>
                      </a:r>
                    </a:p>
                  </a:txBody>
                  <a:tcPr marL="9525" marR="9525" marT="9525" marB="0" anchor="b"/>
                </a:tc>
                <a:tc>
                  <a:txBody>
                    <a:bodyPr/>
                    <a:lstStyle/>
                    <a:p>
                      <a:pPr algn="ctr" fontAlgn="ctr"/>
                      <a:r>
                        <a:rPr lang="ru-RU" sz="900" b="0" i="0" u="none" strike="noStrike">
                          <a:solidFill>
                            <a:srgbClr val="000000"/>
                          </a:solidFill>
                          <a:latin typeface="Arial"/>
                        </a:rPr>
                        <a:t>6,2%</a:t>
                      </a:r>
                    </a:p>
                  </a:txBody>
                  <a:tcPr marL="9525" marR="9525" marT="9525" marB="0" anchor="ctr"/>
                </a:tc>
                <a:tc>
                  <a:txBody>
                    <a:bodyPr/>
                    <a:lstStyle/>
                    <a:p>
                      <a:pPr algn="ctr" fontAlgn="ctr"/>
                      <a:r>
                        <a:rPr lang="ru-RU" sz="900" b="0" i="0" u="none" strike="noStrike">
                          <a:solidFill>
                            <a:srgbClr val="000000"/>
                          </a:solidFill>
                          <a:latin typeface="Arial"/>
                        </a:rPr>
                        <a:t>5,7%</a:t>
                      </a:r>
                    </a:p>
                  </a:txBody>
                  <a:tcPr marL="9525" marR="9525" marT="9525" marB="0" anchor="ctr"/>
                </a:tc>
                <a:tc>
                  <a:txBody>
                    <a:bodyPr/>
                    <a:lstStyle/>
                    <a:p>
                      <a:pPr algn="ctr" fontAlgn="ctr"/>
                      <a:r>
                        <a:rPr lang="ru-RU" sz="900" b="0" i="0" u="none" strike="noStrike">
                          <a:solidFill>
                            <a:srgbClr val="000000"/>
                          </a:solidFill>
                          <a:latin typeface="Arial"/>
                        </a:rPr>
                        <a:t>5,9%</a:t>
                      </a:r>
                    </a:p>
                  </a:txBody>
                  <a:tcPr marL="9525" marR="9525" marT="9525" marB="0" anchor="ctr"/>
                </a:tc>
              </a:tr>
              <a:tr h="177250">
                <a:tc>
                  <a:txBody>
                    <a:bodyPr/>
                    <a:lstStyle/>
                    <a:p>
                      <a:pPr algn="ctr" fontAlgn="b"/>
                      <a:r>
                        <a:rPr lang="ru-RU" sz="900" b="1" i="0" u="none" strike="noStrike">
                          <a:solidFill>
                            <a:srgbClr val="000000"/>
                          </a:solidFill>
                          <a:effectLst/>
                          <a:latin typeface="Calibri"/>
                        </a:rPr>
                        <a:t>3.00-3.30</a:t>
                      </a:r>
                    </a:p>
                  </a:txBody>
                  <a:tcPr marL="9525" marR="9525" marT="9525" marB="0" anchor="b"/>
                </a:tc>
                <a:tc>
                  <a:txBody>
                    <a:bodyPr/>
                    <a:lstStyle/>
                    <a:p>
                      <a:pPr algn="ctr" fontAlgn="ctr"/>
                      <a:r>
                        <a:rPr lang="ru-RU" sz="900" b="0" i="0" u="none" strike="noStrike">
                          <a:solidFill>
                            <a:srgbClr val="000000"/>
                          </a:solidFill>
                          <a:latin typeface="Arial"/>
                        </a:rPr>
                        <a:t>3,6%</a:t>
                      </a:r>
                    </a:p>
                  </a:txBody>
                  <a:tcPr marL="9525" marR="9525" marT="9525" marB="0" anchor="ctr"/>
                </a:tc>
                <a:tc>
                  <a:txBody>
                    <a:bodyPr/>
                    <a:lstStyle/>
                    <a:p>
                      <a:pPr algn="ctr" fontAlgn="ctr"/>
                      <a:r>
                        <a:rPr lang="ru-RU" sz="900" b="0" i="0" u="none" strike="noStrike">
                          <a:solidFill>
                            <a:srgbClr val="000000"/>
                          </a:solidFill>
                          <a:latin typeface="Arial"/>
                        </a:rPr>
                        <a:t>3,3%</a:t>
                      </a:r>
                    </a:p>
                  </a:txBody>
                  <a:tcPr marL="9525" marR="9525" marT="9525" marB="0" anchor="ctr"/>
                </a:tc>
                <a:tc>
                  <a:txBody>
                    <a:bodyPr/>
                    <a:lstStyle/>
                    <a:p>
                      <a:pPr algn="ctr" fontAlgn="ctr"/>
                      <a:r>
                        <a:rPr lang="ru-RU" sz="900" b="0" i="0" u="none" strike="noStrike">
                          <a:solidFill>
                            <a:srgbClr val="000000"/>
                          </a:solidFill>
                          <a:latin typeface="Arial"/>
                        </a:rPr>
                        <a:t>3,3%</a:t>
                      </a:r>
                    </a:p>
                  </a:txBody>
                  <a:tcPr marL="9525" marR="9525" marT="9525" marB="0" anchor="ctr"/>
                </a:tc>
              </a:tr>
              <a:tr h="177250">
                <a:tc>
                  <a:txBody>
                    <a:bodyPr/>
                    <a:lstStyle/>
                    <a:p>
                      <a:pPr algn="ctr" fontAlgn="b"/>
                      <a:r>
                        <a:rPr lang="ru-RU" sz="900" b="1" i="0" u="none" strike="noStrike">
                          <a:solidFill>
                            <a:srgbClr val="000000"/>
                          </a:solidFill>
                          <a:effectLst/>
                          <a:latin typeface="Calibri"/>
                        </a:rPr>
                        <a:t>3.30-6.00</a:t>
                      </a:r>
                    </a:p>
                  </a:txBody>
                  <a:tcPr marL="9525" marR="9525" marT="9525" marB="0" anchor="b"/>
                </a:tc>
                <a:tc>
                  <a:txBody>
                    <a:bodyPr/>
                    <a:lstStyle/>
                    <a:p>
                      <a:pPr algn="ctr" fontAlgn="ctr"/>
                      <a:r>
                        <a:rPr lang="ru-RU" sz="900" b="0" i="0" u="none" strike="noStrike">
                          <a:solidFill>
                            <a:srgbClr val="000000"/>
                          </a:solidFill>
                          <a:latin typeface="Arial"/>
                        </a:rPr>
                        <a:t>1,3%</a:t>
                      </a:r>
                    </a:p>
                  </a:txBody>
                  <a:tcPr marL="9525" marR="9525" marT="9525" marB="0" anchor="ctr"/>
                </a:tc>
                <a:tc>
                  <a:txBody>
                    <a:bodyPr/>
                    <a:lstStyle/>
                    <a:p>
                      <a:pPr algn="ctr" fontAlgn="ctr"/>
                      <a:r>
                        <a:rPr lang="ru-RU" sz="900" b="0" i="0" u="none" strike="noStrike">
                          <a:solidFill>
                            <a:srgbClr val="000000"/>
                          </a:solidFill>
                          <a:latin typeface="Arial"/>
                        </a:rPr>
                        <a:t>1,1%</a:t>
                      </a:r>
                    </a:p>
                  </a:txBody>
                  <a:tcPr marL="9525" marR="9525" marT="9525" marB="0" anchor="ctr"/>
                </a:tc>
                <a:tc>
                  <a:txBody>
                    <a:bodyPr/>
                    <a:lstStyle/>
                    <a:p>
                      <a:pPr algn="ctr" fontAlgn="ctr"/>
                      <a:r>
                        <a:rPr lang="ru-RU" sz="900" b="0" i="0" u="none" strike="noStrike">
                          <a:solidFill>
                            <a:srgbClr val="000000"/>
                          </a:solidFill>
                          <a:latin typeface="Arial"/>
                        </a:rPr>
                        <a:t>1,1%</a:t>
                      </a:r>
                    </a:p>
                  </a:txBody>
                  <a:tcPr marL="9525" marR="9525" marT="9525" marB="0" anchor="ctr"/>
                </a:tc>
              </a:tr>
              <a:tr h="177250">
                <a:tc>
                  <a:txBody>
                    <a:bodyPr/>
                    <a:lstStyle/>
                    <a:p>
                      <a:pPr algn="ctr" fontAlgn="b"/>
                      <a:r>
                        <a:rPr lang="ka-GE" sz="900" b="1" i="0" u="none" strike="noStrike">
                          <a:solidFill>
                            <a:srgbClr val="000000"/>
                          </a:solidFill>
                          <a:effectLst/>
                          <a:latin typeface="Sylfaen"/>
                        </a:rPr>
                        <a:t>არ</a:t>
                      </a:r>
                      <a:r>
                        <a:rPr lang="ka-GE" sz="900" b="1" i="0" u="none" strike="noStrike">
                          <a:solidFill>
                            <a:srgbClr val="000000"/>
                          </a:solidFill>
                          <a:effectLst/>
                          <a:latin typeface="Calibri"/>
                        </a:rPr>
                        <a:t> </a:t>
                      </a:r>
                      <a:r>
                        <a:rPr lang="ka-GE" sz="900" b="1" i="0" u="none" strike="noStrike">
                          <a:solidFill>
                            <a:srgbClr val="000000"/>
                          </a:solidFill>
                          <a:effectLst/>
                          <a:latin typeface="Sylfaen"/>
                        </a:rPr>
                        <a:t>უყურებს</a:t>
                      </a:r>
                    </a:p>
                  </a:txBody>
                  <a:tcPr marL="9525" marR="9525" marT="9525" marB="0" anchor="b"/>
                </a:tc>
                <a:tc>
                  <a:txBody>
                    <a:bodyPr/>
                    <a:lstStyle/>
                    <a:p>
                      <a:pPr algn="ctr" fontAlgn="ctr"/>
                      <a:r>
                        <a:rPr lang="ru-RU" sz="900" b="0" i="0" u="none" strike="noStrike">
                          <a:solidFill>
                            <a:srgbClr val="000000"/>
                          </a:solidFill>
                          <a:latin typeface="Arial"/>
                        </a:rPr>
                        <a:t>0,2%</a:t>
                      </a:r>
                    </a:p>
                  </a:txBody>
                  <a:tcPr marL="9525" marR="9525" marT="9525" marB="0" anchor="ctr"/>
                </a:tc>
                <a:tc>
                  <a:txBody>
                    <a:bodyPr/>
                    <a:lstStyle/>
                    <a:p>
                      <a:pPr algn="ctr" fontAlgn="ctr"/>
                      <a:r>
                        <a:rPr lang="ru-RU" sz="900" b="0" i="0" u="none" strike="noStrike">
                          <a:solidFill>
                            <a:srgbClr val="000000"/>
                          </a:solidFill>
                          <a:latin typeface="Arial"/>
                        </a:rPr>
                        <a:t>1,1%</a:t>
                      </a:r>
                    </a:p>
                  </a:txBody>
                  <a:tcPr marL="9525" marR="9525" marT="9525" marB="0" anchor="ctr"/>
                </a:tc>
                <a:tc>
                  <a:txBody>
                    <a:bodyPr/>
                    <a:lstStyle/>
                    <a:p>
                      <a:pPr algn="ctr" fontAlgn="ctr"/>
                      <a:r>
                        <a:rPr lang="ru-RU" sz="900" b="0" i="0" u="none" strike="noStrike">
                          <a:solidFill>
                            <a:srgbClr val="000000"/>
                          </a:solidFill>
                          <a:latin typeface="Arial"/>
                        </a:rPr>
                        <a:t>1,1%</a:t>
                      </a:r>
                    </a:p>
                  </a:txBody>
                  <a:tcPr marL="9525" marR="9525" marT="9525" marB="0" anchor="ctr"/>
                </a:tc>
              </a:tr>
              <a:tr h="177250">
                <a:tc>
                  <a:txBody>
                    <a:bodyPr/>
                    <a:lstStyle/>
                    <a:p>
                      <a:pPr algn="ctr" fontAlgn="b"/>
                      <a:r>
                        <a:rPr lang="ka-GE" sz="900" b="1" i="0" u="none" strike="noStrike" dirty="0">
                          <a:solidFill>
                            <a:srgbClr val="000000"/>
                          </a:solidFill>
                          <a:effectLst/>
                          <a:latin typeface="Sylfaen"/>
                        </a:rPr>
                        <a:t>მიჭირს</a:t>
                      </a:r>
                      <a:r>
                        <a:rPr lang="ka-GE" sz="900" b="1" i="0" u="none" strike="noStrike" dirty="0">
                          <a:solidFill>
                            <a:srgbClr val="000000"/>
                          </a:solidFill>
                          <a:effectLst/>
                          <a:latin typeface="Calibri"/>
                        </a:rPr>
                        <a:t> </a:t>
                      </a:r>
                      <a:r>
                        <a:rPr lang="ka-GE" sz="900" b="1" i="0" u="none" strike="noStrike" dirty="0">
                          <a:solidFill>
                            <a:srgbClr val="000000"/>
                          </a:solidFill>
                          <a:effectLst/>
                          <a:latin typeface="Sylfaen"/>
                        </a:rPr>
                        <a:t>პასუხი</a:t>
                      </a:r>
                    </a:p>
                  </a:txBody>
                  <a:tcPr marL="9525" marR="9525" marT="9525" marB="0" anchor="b"/>
                </a:tc>
                <a:tc>
                  <a:txBody>
                    <a:bodyPr/>
                    <a:lstStyle/>
                    <a:p>
                      <a:pPr algn="ctr" fontAlgn="ctr"/>
                      <a:r>
                        <a:rPr lang="ru-RU" sz="900" b="0" i="0" u="none" strike="noStrike">
                          <a:solidFill>
                            <a:srgbClr val="000000"/>
                          </a:solidFill>
                          <a:latin typeface="Arial"/>
                        </a:rPr>
                        <a:t>0,5%</a:t>
                      </a:r>
                    </a:p>
                  </a:txBody>
                  <a:tcPr marL="9525" marR="9525" marT="9525" marB="0" anchor="ctr"/>
                </a:tc>
                <a:tc>
                  <a:txBody>
                    <a:bodyPr/>
                    <a:lstStyle/>
                    <a:p>
                      <a:pPr algn="ctr" fontAlgn="ctr"/>
                      <a:r>
                        <a:rPr lang="ru-RU" sz="900" b="0" i="0" u="none" strike="noStrike">
                          <a:solidFill>
                            <a:srgbClr val="000000"/>
                          </a:solidFill>
                          <a:latin typeface="Arial"/>
                        </a:rPr>
                        <a:t>0,7%</a:t>
                      </a:r>
                    </a:p>
                  </a:txBody>
                  <a:tcPr marL="9525" marR="9525" marT="9525" marB="0" anchor="ctr"/>
                </a:tc>
                <a:tc>
                  <a:txBody>
                    <a:bodyPr/>
                    <a:lstStyle/>
                    <a:p>
                      <a:pPr algn="ctr" fontAlgn="ctr"/>
                      <a:r>
                        <a:rPr lang="ru-RU" sz="900" b="0" i="0" u="none" strike="noStrike" dirty="0">
                          <a:solidFill>
                            <a:srgbClr val="000000"/>
                          </a:solidFill>
                          <a:latin typeface="Arial"/>
                        </a:rPr>
                        <a:t>0,9%</a:t>
                      </a:r>
                    </a:p>
                  </a:txBody>
                  <a:tcPr marL="9525" marR="9525" marT="9525" marB="0" anchor="ctr"/>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5984" y="142852"/>
            <a:ext cx="6615130" cy="654032"/>
          </a:xfrm>
        </p:spPr>
        <p:style>
          <a:lnRef idx="0">
            <a:schemeClr val="accent1"/>
          </a:lnRef>
          <a:fillRef idx="3">
            <a:schemeClr val="accent1"/>
          </a:fillRef>
          <a:effectRef idx="3">
            <a:schemeClr val="accent1"/>
          </a:effectRef>
          <a:fontRef idx="minor">
            <a:schemeClr val="lt1"/>
          </a:fontRef>
        </p:style>
        <p:txBody>
          <a:bodyPr>
            <a:normAutofit/>
          </a:bodyPr>
          <a:lstStyle/>
          <a:p>
            <a:r>
              <a:rPr lang="af-ZA" sz="1600" b="1" dirty="0" smtClean="0"/>
              <a:t>A10. </a:t>
            </a:r>
            <a:r>
              <a:rPr lang="ka-GE" sz="1600" b="1" dirty="0" smtClean="0"/>
              <a:t>რა დროს უყურებთ  ტელევიზორს ძირითადად ორშაბათიდან პარასკევის ჩათვლით</a:t>
            </a:r>
            <a:r>
              <a:rPr lang="af-ZA" sz="1600" b="1" dirty="0" smtClean="0"/>
              <a:t> და შაბათ-კვირას</a:t>
            </a:r>
            <a:endParaRPr lang="ru-RU" sz="1600" b="1" dirty="0"/>
          </a:p>
        </p:txBody>
      </p:sp>
      <p:sp>
        <p:nvSpPr>
          <p:cNvPr id="3" name="Содержимое 2"/>
          <p:cNvSpPr>
            <a:spLocks noGrp="1"/>
          </p:cNvSpPr>
          <p:nvPr>
            <p:ph idx="1"/>
          </p:nvPr>
        </p:nvSpPr>
        <p:spPr/>
        <p:txBody>
          <a:bodyPr/>
          <a:lstStyle/>
          <a:p>
            <a:endParaRPr lang="ru-RU"/>
          </a:p>
        </p:txBody>
      </p:sp>
      <p:graphicFrame>
        <p:nvGraphicFramePr>
          <p:cNvPr id="4" name="Таблица 3"/>
          <p:cNvGraphicFramePr>
            <a:graphicFrameLocks noGrp="1"/>
          </p:cNvGraphicFramePr>
          <p:nvPr>
            <p:extLst>
              <p:ext uri="{D42A27DB-BD31-4B8C-83A1-F6EECF244321}">
                <p14:modId xmlns:p14="http://schemas.microsoft.com/office/powerpoint/2010/main" val="230202890"/>
              </p:ext>
            </p:extLst>
          </p:nvPr>
        </p:nvGraphicFramePr>
        <p:xfrm>
          <a:off x="179512" y="1124746"/>
          <a:ext cx="4104456" cy="5472605"/>
        </p:xfrm>
        <a:graphic>
          <a:graphicData uri="http://schemas.openxmlformats.org/drawingml/2006/table">
            <a:tbl>
              <a:tblPr>
                <a:tableStyleId>{3C2FFA5D-87B4-456A-9821-1D502468CF0F}</a:tableStyleId>
              </a:tblPr>
              <a:tblGrid>
                <a:gridCol w="1296144"/>
                <a:gridCol w="1008112"/>
                <a:gridCol w="936104"/>
                <a:gridCol w="864096"/>
              </a:tblGrid>
              <a:tr h="795165">
                <a:tc>
                  <a:txBody>
                    <a:bodyPr/>
                    <a:lstStyle/>
                    <a:p>
                      <a:pPr algn="ctr" fontAlgn="b"/>
                      <a:r>
                        <a:rPr lang="ru-RU" sz="1100" u="none" strike="noStrike" dirty="0">
                          <a:effectLst/>
                        </a:rPr>
                        <a:t> </a:t>
                      </a:r>
                      <a:endParaRPr lang="ru-RU" sz="1100" b="0" i="0" u="none" strike="noStrike" dirty="0">
                        <a:solidFill>
                          <a:srgbClr val="000000"/>
                        </a:solidFill>
                        <a:effectLst/>
                        <a:latin typeface="Calibri"/>
                      </a:endParaRPr>
                    </a:p>
                  </a:txBody>
                  <a:tcPr marL="9525" marR="9525" marT="9525" marB="0" anchor="ctr"/>
                </a:tc>
                <a:tc>
                  <a:txBody>
                    <a:bodyPr/>
                    <a:lstStyle/>
                    <a:p>
                      <a:pPr algn="ctr" fontAlgn="b"/>
                      <a:r>
                        <a:rPr lang="ka-GE" sz="900" b="1" i="0" u="none" strike="noStrike" dirty="0">
                          <a:effectLst/>
                        </a:rPr>
                        <a:t>ორშაბათი-პარასკევი</a:t>
                      </a:r>
                      <a:endParaRPr lang="ka-GE" sz="900" b="1" i="0" u="none" strike="noStrike" dirty="0">
                        <a:solidFill>
                          <a:srgbClr val="000000"/>
                        </a:solidFill>
                        <a:effectLst/>
                        <a:latin typeface="Sylfaen"/>
                      </a:endParaRPr>
                    </a:p>
                  </a:txBody>
                  <a:tcPr marL="9525" marR="9525" marT="9525" marB="0" anchor="ctr"/>
                </a:tc>
                <a:tc>
                  <a:txBody>
                    <a:bodyPr/>
                    <a:lstStyle/>
                    <a:p>
                      <a:pPr algn="ctr" fontAlgn="b"/>
                      <a:r>
                        <a:rPr lang="ka-GE" sz="900" b="1" i="0" u="none" strike="noStrike" dirty="0">
                          <a:effectLst/>
                        </a:rPr>
                        <a:t>შაბათი</a:t>
                      </a:r>
                      <a:endParaRPr lang="ka-GE" sz="900" b="1" i="0" u="none" strike="noStrike" dirty="0">
                        <a:solidFill>
                          <a:srgbClr val="000000"/>
                        </a:solidFill>
                        <a:effectLst/>
                        <a:latin typeface="Sylfaen"/>
                      </a:endParaRPr>
                    </a:p>
                  </a:txBody>
                  <a:tcPr marL="9525" marR="9525" marT="9525" marB="0" anchor="ctr"/>
                </a:tc>
                <a:tc>
                  <a:txBody>
                    <a:bodyPr/>
                    <a:lstStyle/>
                    <a:p>
                      <a:pPr algn="ctr" fontAlgn="b"/>
                      <a:r>
                        <a:rPr lang="ka-GE" sz="900" b="1" i="0" u="none" strike="noStrike" dirty="0">
                          <a:effectLst/>
                        </a:rPr>
                        <a:t>კვირა</a:t>
                      </a:r>
                      <a:endParaRPr lang="ka-GE" sz="900" b="1" i="0" u="none" strike="noStrike" dirty="0">
                        <a:solidFill>
                          <a:srgbClr val="000000"/>
                        </a:solidFill>
                        <a:effectLst/>
                        <a:latin typeface="Sylfaen"/>
                      </a:endParaRPr>
                    </a:p>
                  </a:txBody>
                  <a:tcPr marL="9525" marR="9525" marT="9525" marB="0" anchor="ctr"/>
                </a:tc>
              </a:tr>
              <a:tr h="233872">
                <a:tc>
                  <a:txBody>
                    <a:bodyPr/>
                    <a:lstStyle/>
                    <a:p>
                      <a:pPr algn="ctr" fontAlgn="b"/>
                      <a:r>
                        <a:rPr lang="ru-RU" sz="900" b="1" u="none" strike="noStrike" dirty="0">
                          <a:effectLst/>
                        </a:rPr>
                        <a:t>6.00-6.30</a:t>
                      </a:r>
                      <a:endParaRPr lang="ru-RU" sz="900" b="1" i="0" u="none" strike="noStrike" dirty="0">
                        <a:solidFill>
                          <a:srgbClr val="000000"/>
                        </a:solidFill>
                        <a:effectLst/>
                        <a:latin typeface="Calibri"/>
                      </a:endParaRPr>
                    </a:p>
                  </a:txBody>
                  <a:tcPr marL="9525" marR="9525" marT="9525" marB="0" anchor="ctr"/>
                </a:tc>
                <a:tc>
                  <a:txBody>
                    <a:bodyPr/>
                    <a:lstStyle/>
                    <a:p>
                      <a:pPr algn="ctr" fontAlgn="ctr"/>
                      <a:r>
                        <a:rPr lang="ru-RU" sz="900" b="0" i="0" u="none" strike="noStrike">
                          <a:solidFill>
                            <a:srgbClr val="000000"/>
                          </a:solidFill>
                          <a:latin typeface="Arial"/>
                        </a:rPr>
                        <a:t>1,8%</a:t>
                      </a:r>
                    </a:p>
                  </a:txBody>
                  <a:tcPr marL="9525" marR="9525" marT="9525" marB="0" anchor="ctr"/>
                </a:tc>
                <a:tc>
                  <a:txBody>
                    <a:bodyPr/>
                    <a:lstStyle/>
                    <a:p>
                      <a:pPr algn="ctr" fontAlgn="ctr"/>
                      <a:r>
                        <a:rPr lang="ru-RU" sz="900" b="0" i="0" u="none" strike="noStrike">
                          <a:solidFill>
                            <a:srgbClr val="000000"/>
                          </a:solidFill>
                          <a:latin typeface="Arial"/>
                        </a:rPr>
                        <a:t>2,3%</a:t>
                      </a:r>
                    </a:p>
                  </a:txBody>
                  <a:tcPr marL="9525" marR="9525" marT="9525" marB="0" anchor="ctr"/>
                </a:tc>
                <a:tc>
                  <a:txBody>
                    <a:bodyPr/>
                    <a:lstStyle/>
                    <a:p>
                      <a:pPr algn="ctr" fontAlgn="ctr"/>
                      <a:r>
                        <a:rPr lang="ru-RU" sz="900" b="0" i="0" u="none" strike="noStrike">
                          <a:solidFill>
                            <a:srgbClr val="000000"/>
                          </a:solidFill>
                          <a:latin typeface="Arial"/>
                        </a:rPr>
                        <a:t>2,3%</a:t>
                      </a:r>
                    </a:p>
                  </a:txBody>
                  <a:tcPr marL="9525" marR="9525" marT="9525" marB="0" anchor="ctr"/>
                </a:tc>
              </a:tr>
              <a:tr h="233872">
                <a:tc>
                  <a:txBody>
                    <a:bodyPr/>
                    <a:lstStyle/>
                    <a:p>
                      <a:pPr algn="ctr" fontAlgn="b"/>
                      <a:r>
                        <a:rPr lang="ru-RU" sz="900" b="1" u="none" strike="noStrike">
                          <a:effectLst/>
                        </a:rPr>
                        <a:t>6.30-7.00</a:t>
                      </a:r>
                      <a:endParaRPr lang="ru-RU" sz="900" b="1" i="0" u="none" strike="noStrike">
                        <a:solidFill>
                          <a:srgbClr val="000000"/>
                        </a:solidFill>
                        <a:effectLst/>
                        <a:latin typeface="Calibri"/>
                      </a:endParaRPr>
                    </a:p>
                  </a:txBody>
                  <a:tcPr marL="9525" marR="9525" marT="9525" marB="0" anchor="ctr"/>
                </a:tc>
                <a:tc>
                  <a:txBody>
                    <a:bodyPr/>
                    <a:lstStyle/>
                    <a:p>
                      <a:pPr algn="ctr" fontAlgn="ctr"/>
                      <a:r>
                        <a:rPr lang="ru-RU" sz="900" b="0" i="0" u="none" strike="noStrike">
                          <a:solidFill>
                            <a:srgbClr val="000000"/>
                          </a:solidFill>
                          <a:latin typeface="Arial"/>
                        </a:rPr>
                        <a:t>2,7%</a:t>
                      </a:r>
                    </a:p>
                  </a:txBody>
                  <a:tcPr marL="9525" marR="9525" marT="9525" marB="0" anchor="ctr"/>
                </a:tc>
                <a:tc>
                  <a:txBody>
                    <a:bodyPr/>
                    <a:lstStyle/>
                    <a:p>
                      <a:pPr algn="ctr" fontAlgn="ctr"/>
                      <a:r>
                        <a:rPr lang="ru-RU" sz="900" b="0" i="0" u="none" strike="noStrike">
                          <a:solidFill>
                            <a:srgbClr val="000000"/>
                          </a:solidFill>
                          <a:latin typeface="Arial"/>
                        </a:rPr>
                        <a:t>3,4%</a:t>
                      </a:r>
                    </a:p>
                  </a:txBody>
                  <a:tcPr marL="9525" marR="9525" marT="9525" marB="0" anchor="ctr"/>
                </a:tc>
                <a:tc>
                  <a:txBody>
                    <a:bodyPr/>
                    <a:lstStyle/>
                    <a:p>
                      <a:pPr algn="ctr" fontAlgn="ctr"/>
                      <a:r>
                        <a:rPr lang="ru-RU" sz="900" b="0" i="0" u="none" strike="noStrike">
                          <a:solidFill>
                            <a:srgbClr val="000000"/>
                          </a:solidFill>
                          <a:latin typeface="Arial"/>
                        </a:rPr>
                        <a:t>3,4%</a:t>
                      </a:r>
                    </a:p>
                  </a:txBody>
                  <a:tcPr marL="9525" marR="9525" marT="9525" marB="0" anchor="ctr"/>
                </a:tc>
              </a:tr>
              <a:tr h="233872">
                <a:tc>
                  <a:txBody>
                    <a:bodyPr/>
                    <a:lstStyle/>
                    <a:p>
                      <a:pPr algn="ctr" fontAlgn="b"/>
                      <a:r>
                        <a:rPr lang="ru-RU" sz="900" b="1" u="none" strike="noStrike" dirty="0">
                          <a:effectLst/>
                        </a:rPr>
                        <a:t>7.00-7.30</a:t>
                      </a:r>
                      <a:endParaRPr lang="ru-RU" sz="900" b="1" i="0" u="none" strike="noStrike" dirty="0">
                        <a:solidFill>
                          <a:srgbClr val="000000"/>
                        </a:solidFill>
                        <a:effectLst/>
                        <a:latin typeface="Calibri"/>
                      </a:endParaRPr>
                    </a:p>
                  </a:txBody>
                  <a:tcPr marL="9525" marR="9525" marT="9525" marB="0" anchor="ctr"/>
                </a:tc>
                <a:tc>
                  <a:txBody>
                    <a:bodyPr/>
                    <a:lstStyle/>
                    <a:p>
                      <a:pPr algn="ctr" fontAlgn="ctr"/>
                      <a:r>
                        <a:rPr lang="ru-RU" sz="900" b="0" i="0" u="none" strike="noStrike">
                          <a:solidFill>
                            <a:srgbClr val="000000"/>
                          </a:solidFill>
                          <a:latin typeface="Arial"/>
                        </a:rPr>
                        <a:t>5,5%</a:t>
                      </a:r>
                    </a:p>
                  </a:txBody>
                  <a:tcPr marL="9525" marR="9525" marT="9525" marB="0" anchor="ctr"/>
                </a:tc>
                <a:tc>
                  <a:txBody>
                    <a:bodyPr/>
                    <a:lstStyle/>
                    <a:p>
                      <a:pPr algn="ctr" fontAlgn="ctr"/>
                      <a:r>
                        <a:rPr lang="ru-RU" sz="900" b="0" i="0" u="none" strike="noStrike">
                          <a:solidFill>
                            <a:srgbClr val="000000"/>
                          </a:solidFill>
                          <a:latin typeface="Arial"/>
                        </a:rPr>
                        <a:t>6,0%</a:t>
                      </a:r>
                    </a:p>
                  </a:txBody>
                  <a:tcPr marL="9525" marR="9525" marT="9525" marB="0" anchor="ctr"/>
                </a:tc>
                <a:tc>
                  <a:txBody>
                    <a:bodyPr/>
                    <a:lstStyle/>
                    <a:p>
                      <a:pPr algn="ctr" fontAlgn="ctr"/>
                      <a:r>
                        <a:rPr lang="ru-RU" sz="900" b="0" i="0" u="none" strike="noStrike">
                          <a:solidFill>
                            <a:srgbClr val="000000"/>
                          </a:solidFill>
                          <a:latin typeface="Arial"/>
                        </a:rPr>
                        <a:t>6,3%</a:t>
                      </a:r>
                    </a:p>
                  </a:txBody>
                  <a:tcPr marL="9525" marR="9525" marT="9525" marB="0" anchor="ctr"/>
                </a:tc>
              </a:tr>
              <a:tr h="233872">
                <a:tc>
                  <a:txBody>
                    <a:bodyPr/>
                    <a:lstStyle/>
                    <a:p>
                      <a:pPr algn="ctr" fontAlgn="b"/>
                      <a:r>
                        <a:rPr lang="ru-RU" sz="900" b="1" u="none" strike="noStrike" dirty="0">
                          <a:effectLst/>
                        </a:rPr>
                        <a:t>7.30-8.00</a:t>
                      </a:r>
                      <a:endParaRPr lang="ru-RU" sz="900" b="1" i="0" u="none" strike="noStrike" dirty="0">
                        <a:solidFill>
                          <a:srgbClr val="000000"/>
                        </a:solidFill>
                        <a:effectLst/>
                        <a:latin typeface="Calibri"/>
                      </a:endParaRPr>
                    </a:p>
                  </a:txBody>
                  <a:tcPr marL="9525" marR="9525" marT="9525" marB="0" anchor="ctr"/>
                </a:tc>
                <a:tc>
                  <a:txBody>
                    <a:bodyPr/>
                    <a:lstStyle/>
                    <a:p>
                      <a:pPr algn="ctr" fontAlgn="ctr"/>
                      <a:r>
                        <a:rPr lang="ru-RU" sz="900" b="0" i="0" u="none" strike="noStrike">
                          <a:solidFill>
                            <a:srgbClr val="000000"/>
                          </a:solidFill>
                          <a:latin typeface="Arial"/>
                        </a:rPr>
                        <a:t>7,9%</a:t>
                      </a:r>
                    </a:p>
                  </a:txBody>
                  <a:tcPr marL="9525" marR="9525" marT="9525" marB="0" anchor="ctr"/>
                </a:tc>
                <a:tc>
                  <a:txBody>
                    <a:bodyPr/>
                    <a:lstStyle/>
                    <a:p>
                      <a:pPr algn="ctr" fontAlgn="ctr"/>
                      <a:r>
                        <a:rPr lang="ru-RU" sz="900" b="0" i="0" u="none" strike="noStrike">
                          <a:solidFill>
                            <a:srgbClr val="000000"/>
                          </a:solidFill>
                          <a:latin typeface="Arial"/>
                        </a:rPr>
                        <a:t>8,1%</a:t>
                      </a:r>
                    </a:p>
                  </a:txBody>
                  <a:tcPr marL="9525" marR="9525" marT="9525" marB="0" anchor="ctr"/>
                </a:tc>
                <a:tc>
                  <a:txBody>
                    <a:bodyPr/>
                    <a:lstStyle/>
                    <a:p>
                      <a:pPr algn="ctr" fontAlgn="ctr"/>
                      <a:r>
                        <a:rPr lang="ru-RU" sz="900" b="0" i="0" u="none" strike="noStrike">
                          <a:solidFill>
                            <a:srgbClr val="000000"/>
                          </a:solidFill>
                          <a:latin typeface="Arial"/>
                        </a:rPr>
                        <a:t>8,1%</a:t>
                      </a:r>
                    </a:p>
                  </a:txBody>
                  <a:tcPr marL="9525" marR="9525" marT="9525" marB="0" anchor="ctr"/>
                </a:tc>
              </a:tr>
              <a:tr h="233872">
                <a:tc>
                  <a:txBody>
                    <a:bodyPr/>
                    <a:lstStyle/>
                    <a:p>
                      <a:pPr algn="ctr" fontAlgn="b"/>
                      <a:r>
                        <a:rPr lang="ru-RU" sz="900" b="1" u="none" strike="noStrike" dirty="0">
                          <a:effectLst/>
                        </a:rPr>
                        <a:t>8.00-8.30</a:t>
                      </a:r>
                      <a:endParaRPr lang="ru-RU" sz="900" b="1" i="0" u="none" strike="noStrike" dirty="0">
                        <a:solidFill>
                          <a:srgbClr val="000000"/>
                        </a:solidFill>
                        <a:effectLst/>
                        <a:latin typeface="Calibri"/>
                      </a:endParaRPr>
                    </a:p>
                  </a:txBody>
                  <a:tcPr marL="9525" marR="9525" marT="9525" marB="0" anchor="ctr"/>
                </a:tc>
                <a:tc>
                  <a:txBody>
                    <a:bodyPr/>
                    <a:lstStyle/>
                    <a:p>
                      <a:pPr algn="ctr" fontAlgn="ctr"/>
                      <a:r>
                        <a:rPr lang="ru-RU" sz="900" b="0" i="0" u="none" strike="noStrike">
                          <a:solidFill>
                            <a:srgbClr val="000000"/>
                          </a:solidFill>
                          <a:latin typeface="Arial"/>
                        </a:rPr>
                        <a:t>15,9%</a:t>
                      </a:r>
                    </a:p>
                  </a:txBody>
                  <a:tcPr marL="9525" marR="9525" marT="9525" marB="0" anchor="ctr"/>
                </a:tc>
                <a:tc>
                  <a:txBody>
                    <a:bodyPr/>
                    <a:lstStyle/>
                    <a:p>
                      <a:pPr algn="ctr" fontAlgn="ctr"/>
                      <a:r>
                        <a:rPr lang="ru-RU" sz="900" b="0" i="0" u="none" strike="noStrike">
                          <a:solidFill>
                            <a:srgbClr val="000000"/>
                          </a:solidFill>
                          <a:latin typeface="Arial"/>
                        </a:rPr>
                        <a:t>14,5%</a:t>
                      </a:r>
                    </a:p>
                  </a:txBody>
                  <a:tcPr marL="9525" marR="9525" marT="9525" marB="0" anchor="ctr"/>
                </a:tc>
                <a:tc>
                  <a:txBody>
                    <a:bodyPr/>
                    <a:lstStyle/>
                    <a:p>
                      <a:pPr algn="ctr" fontAlgn="ctr"/>
                      <a:r>
                        <a:rPr lang="ru-RU" sz="900" b="0" i="0" u="none" strike="noStrike">
                          <a:solidFill>
                            <a:srgbClr val="000000"/>
                          </a:solidFill>
                          <a:latin typeface="Arial"/>
                        </a:rPr>
                        <a:t>14,6%</a:t>
                      </a:r>
                    </a:p>
                  </a:txBody>
                  <a:tcPr marL="9525" marR="9525" marT="9525" marB="0" anchor="ctr"/>
                </a:tc>
              </a:tr>
              <a:tr h="233872">
                <a:tc>
                  <a:txBody>
                    <a:bodyPr/>
                    <a:lstStyle/>
                    <a:p>
                      <a:pPr algn="ctr" fontAlgn="b"/>
                      <a:r>
                        <a:rPr lang="ru-RU" sz="900" b="1" u="none" strike="noStrike">
                          <a:effectLst/>
                        </a:rPr>
                        <a:t>8.30-9.00</a:t>
                      </a:r>
                      <a:endParaRPr lang="ru-RU" sz="900" b="1" i="0" u="none" strike="noStrike">
                        <a:solidFill>
                          <a:srgbClr val="000000"/>
                        </a:solidFill>
                        <a:effectLst/>
                        <a:latin typeface="Calibri"/>
                      </a:endParaRPr>
                    </a:p>
                  </a:txBody>
                  <a:tcPr marL="9525" marR="9525" marT="9525" marB="0" anchor="ctr"/>
                </a:tc>
                <a:tc>
                  <a:txBody>
                    <a:bodyPr/>
                    <a:lstStyle/>
                    <a:p>
                      <a:pPr algn="ctr" fontAlgn="ctr"/>
                      <a:r>
                        <a:rPr lang="ru-RU" sz="900" b="0" i="0" u="none" strike="noStrike">
                          <a:solidFill>
                            <a:srgbClr val="000000"/>
                          </a:solidFill>
                          <a:latin typeface="Arial"/>
                        </a:rPr>
                        <a:t>20,5%</a:t>
                      </a:r>
                    </a:p>
                  </a:txBody>
                  <a:tcPr marL="9525" marR="9525" marT="9525" marB="0" anchor="ctr"/>
                </a:tc>
                <a:tc>
                  <a:txBody>
                    <a:bodyPr/>
                    <a:lstStyle/>
                    <a:p>
                      <a:pPr algn="ctr" fontAlgn="ctr"/>
                      <a:r>
                        <a:rPr lang="ru-RU" sz="900" b="0" i="0" u="none" strike="noStrike">
                          <a:solidFill>
                            <a:srgbClr val="000000"/>
                          </a:solidFill>
                          <a:latin typeface="Arial"/>
                        </a:rPr>
                        <a:t>18,1%</a:t>
                      </a:r>
                    </a:p>
                  </a:txBody>
                  <a:tcPr marL="9525" marR="9525" marT="9525" marB="0" anchor="ctr"/>
                </a:tc>
                <a:tc>
                  <a:txBody>
                    <a:bodyPr/>
                    <a:lstStyle/>
                    <a:p>
                      <a:pPr algn="ctr" fontAlgn="ctr"/>
                      <a:r>
                        <a:rPr lang="ru-RU" sz="900" b="0" i="0" u="none" strike="noStrike">
                          <a:solidFill>
                            <a:srgbClr val="000000"/>
                          </a:solidFill>
                          <a:latin typeface="Arial"/>
                        </a:rPr>
                        <a:t>18,0%</a:t>
                      </a:r>
                    </a:p>
                  </a:txBody>
                  <a:tcPr marL="9525" marR="9525" marT="9525" marB="0" anchor="ctr"/>
                </a:tc>
              </a:tr>
              <a:tr h="233872">
                <a:tc>
                  <a:txBody>
                    <a:bodyPr/>
                    <a:lstStyle/>
                    <a:p>
                      <a:pPr algn="ctr" fontAlgn="b"/>
                      <a:r>
                        <a:rPr lang="ru-RU" sz="900" b="1" u="none" strike="noStrike">
                          <a:effectLst/>
                        </a:rPr>
                        <a:t>9.00-9.30</a:t>
                      </a:r>
                      <a:endParaRPr lang="ru-RU" sz="900" b="1" i="0" u="none" strike="noStrike">
                        <a:solidFill>
                          <a:srgbClr val="000000"/>
                        </a:solidFill>
                        <a:effectLst/>
                        <a:latin typeface="Calibri"/>
                      </a:endParaRPr>
                    </a:p>
                  </a:txBody>
                  <a:tcPr marL="9525" marR="9525" marT="9525" marB="0" anchor="ctr"/>
                </a:tc>
                <a:tc>
                  <a:txBody>
                    <a:bodyPr/>
                    <a:lstStyle/>
                    <a:p>
                      <a:pPr algn="ctr" fontAlgn="ctr"/>
                      <a:r>
                        <a:rPr lang="ru-RU" sz="900" b="0" i="0" u="none" strike="noStrike">
                          <a:solidFill>
                            <a:srgbClr val="000000"/>
                          </a:solidFill>
                          <a:latin typeface="Arial"/>
                        </a:rPr>
                        <a:t>27,1%</a:t>
                      </a:r>
                    </a:p>
                  </a:txBody>
                  <a:tcPr marL="9525" marR="9525" marT="9525" marB="0" anchor="ctr"/>
                </a:tc>
                <a:tc>
                  <a:txBody>
                    <a:bodyPr/>
                    <a:lstStyle/>
                    <a:p>
                      <a:pPr algn="ctr" fontAlgn="ctr"/>
                      <a:r>
                        <a:rPr lang="ru-RU" sz="900" b="0" i="0" u="none" strike="noStrike">
                          <a:solidFill>
                            <a:srgbClr val="000000"/>
                          </a:solidFill>
                          <a:latin typeface="Arial"/>
                        </a:rPr>
                        <a:t>26,6%</a:t>
                      </a:r>
                    </a:p>
                  </a:txBody>
                  <a:tcPr marL="9525" marR="9525" marT="9525" marB="0" anchor="ctr"/>
                </a:tc>
                <a:tc>
                  <a:txBody>
                    <a:bodyPr/>
                    <a:lstStyle/>
                    <a:p>
                      <a:pPr algn="ctr" fontAlgn="ctr"/>
                      <a:r>
                        <a:rPr lang="ru-RU" sz="900" b="0" i="0" u="none" strike="noStrike">
                          <a:solidFill>
                            <a:srgbClr val="000000"/>
                          </a:solidFill>
                          <a:latin typeface="Arial"/>
                        </a:rPr>
                        <a:t>26,7%</a:t>
                      </a:r>
                    </a:p>
                  </a:txBody>
                  <a:tcPr marL="9525" marR="9525" marT="9525" marB="0" anchor="ctr"/>
                </a:tc>
              </a:tr>
              <a:tr h="233872">
                <a:tc>
                  <a:txBody>
                    <a:bodyPr/>
                    <a:lstStyle/>
                    <a:p>
                      <a:pPr algn="ctr" fontAlgn="b"/>
                      <a:r>
                        <a:rPr lang="ru-RU" sz="900" b="1" u="none" strike="noStrike">
                          <a:effectLst/>
                        </a:rPr>
                        <a:t>9.30-10.00</a:t>
                      </a:r>
                      <a:endParaRPr lang="ru-RU" sz="900" b="1" i="0" u="none" strike="noStrike">
                        <a:solidFill>
                          <a:srgbClr val="000000"/>
                        </a:solidFill>
                        <a:effectLst/>
                        <a:latin typeface="Calibri"/>
                      </a:endParaRPr>
                    </a:p>
                  </a:txBody>
                  <a:tcPr marL="9525" marR="9525" marT="9525" marB="0" anchor="ctr"/>
                </a:tc>
                <a:tc>
                  <a:txBody>
                    <a:bodyPr/>
                    <a:lstStyle/>
                    <a:p>
                      <a:pPr algn="ctr" fontAlgn="ctr"/>
                      <a:r>
                        <a:rPr lang="ru-RU" sz="900" b="0" i="0" u="none" strike="noStrike">
                          <a:solidFill>
                            <a:srgbClr val="000000"/>
                          </a:solidFill>
                          <a:latin typeface="Arial"/>
                        </a:rPr>
                        <a:t>29,3%</a:t>
                      </a:r>
                    </a:p>
                  </a:txBody>
                  <a:tcPr marL="9525" marR="9525" marT="9525" marB="0" anchor="ctr"/>
                </a:tc>
                <a:tc>
                  <a:txBody>
                    <a:bodyPr/>
                    <a:lstStyle/>
                    <a:p>
                      <a:pPr algn="ctr" fontAlgn="ctr"/>
                      <a:r>
                        <a:rPr lang="ru-RU" sz="900" b="0" i="0" u="none" strike="noStrike">
                          <a:solidFill>
                            <a:srgbClr val="000000"/>
                          </a:solidFill>
                          <a:latin typeface="Arial"/>
                        </a:rPr>
                        <a:t>30,1%</a:t>
                      </a:r>
                    </a:p>
                  </a:txBody>
                  <a:tcPr marL="9525" marR="9525" marT="9525" marB="0" anchor="ctr"/>
                </a:tc>
                <a:tc>
                  <a:txBody>
                    <a:bodyPr/>
                    <a:lstStyle/>
                    <a:p>
                      <a:pPr algn="ctr" fontAlgn="ctr"/>
                      <a:r>
                        <a:rPr lang="ru-RU" sz="900" b="0" i="0" u="none" strike="noStrike">
                          <a:solidFill>
                            <a:srgbClr val="000000"/>
                          </a:solidFill>
                          <a:latin typeface="Arial"/>
                        </a:rPr>
                        <a:t>29,7%</a:t>
                      </a:r>
                    </a:p>
                  </a:txBody>
                  <a:tcPr marL="9525" marR="9525" marT="9525" marB="0" anchor="ctr"/>
                </a:tc>
              </a:tr>
              <a:tr h="233872">
                <a:tc>
                  <a:txBody>
                    <a:bodyPr/>
                    <a:lstStyle/>
                    <a:p>
                      <a:pPr algn="ctr" fontAlgn="b"/>
                      <a:r>
                        <a:rPr lang="ru-RU" sz="900" b="1" u="none" strike="noStrike" dirty="0">
                          <a:effectLst/>
                        </a:rPr>
                        <a:t>10.00-10.30</a:t>
                      </a:r>
                      <a:endParaRPr lang="ru-RU" sz="900" b="1" i="0" u="none" strike="noStrike" dirty="0">
                        <a:solidFill>
                          <a:srgbClr val="000000"/>
                        </a:solidFill>
                        <a:effectLst/>
                        <a:latin typeface="Calibri"/>
                      </a:endParaRPr>
                    </a:p>
                  </a:txBody>
                  <a:tcPr marL="9525" marR="9525" marT="9525" marB="0" anchor="ctr"/>
                </a:tc>
                <a:tc>
                  <a:txBody>
                    <a:bodyPr/>
                    <a:lstStyle/>
                    <a:p>
                      <a:pPr algn="ctr" fontAlgn="ctr"/>
                      <a:r>
                        <a:rPr lang="ru-RU" sz="900" b="0" i="0" u="none" strike="noStrike">
                          <a:solidFill>
                            <a:srgbClr val="000000"/>
                          </a:solidFill>
                          <a:latin typeface="Arial"/>
                        </a:rPr>
                        <a:t>30,4%</a:t>
                      </a:r>
                    </a:p>
                  </a:txBody>
                  <a:tcPr marL="9525" marR="9525" marT="9525" marB="0" anchor="ctr"/>
                </a:tc>
                <a:tc>
                  <a:txBody>
                    <a:bodyPr/>
                    <a:lstStyle/>
                    <a:p>
                      <a:pPr algn="ctr" fontAlgn="ctr"/>
                      <a:r>
                        <a:rPr lang="ru-RU" sz="900" b="0" i="0" u="none" strike="noStrike">
                          <a:solidFill>
                            <a:srgbClr val="000000"/>
                          </a:solidFill>
                          <a:latin typeface="Arial"/>
                        </a:rPr>
                        <a:t>34,8%</a:t>
                      </a:r>
                    </a:p>
                  </a:txBody>
                  <a:tcPr marL="9525" marR="9525" marT="9525" marB="0" anchor="ctr"/>
                </a:tc>
                <a:tc>
                  <a:txBody>
                    <a:bodyPr/>
                    <a:lstStyle/>
                    <a:p>
                      <a:pPr algn="ctr" fontAlgn="ctr"/>
                      <a:r>
                        <a:rPr lang="ru-RU" sz="900" b="0" i="0" u="none" strike="noStrike">
                          <a:solidFill>
                            <a:srgbClr val="000000"/>
                          </a:solidFill>
                          <a:latin typeface="Arial"/>
                        </a:rPr>
                        <a:t>34,8%</a:t>
                      </a:r>
                    </a:p>
                  </a:txBody>
                  <a:tcPr marL="9525" marR="9525" marT="9525" marB="0" anchor="ctr"/>
                </a:tc>
              </a:tr>
              <a:tr h="233872">
                <a:tc>
                  <a:txBody>
                    <a:bodyPr/>
                    <a:lstStyle/>
                    <a:p>
                      <a:pPr algn="ctr" fontAlgn="b"/>
                      <a:r>
                        <a:rPr lang="ru-RU" sz="900" b="1" u="none" strike="noStrike" dirty="0">
                          <a:effectLst/>
                        </a:rPr>
                        <a:t>10.30-11.00</a:t>
                      </a:r>
                      <a:endParaRPr lang="ru-RU" sz="900" b="1" i="0" u="none" strike="noStrike" dirty="0">
                        <a:solidFill>
                          <a:srgbClr val="000000"/>
                        </a:solidFill>
                        <a:effectLst/>
                        <a:latin typeface="Calibri"/>
                      </a:endParaRPr>
                    </a:p>
                  </a:txBody>
                  <a:tcPr marL="9525" marR="9525" marT="9525" marB="0" anchor="ctr"/>
                </a:tc>
                <a:tc>
                  <a:txBody>
                    <a:bodyPr/>
                    <a:lstStyle/>
                    <a:p>
                      <a:pPr algn="ctr" fontAlgn="ctr"/>
                      <a:r>
                        <a:rPr lang="ru-RU" sz="900" b="0" i="0" u="none" strike="noStrike">
                          <a:solidFill>
                            <a:srgbClr val="000000"/>
                          </a:solidFill>
                          <a:latin typeface="Arial"/>
                        </a:rPr>
                        <a:t>26,2%</a:t>
                      </a:r>
                    </a:p>
                  </a:txBody>
                  <a:tcPr marL="9525" marR="9525" marT="9525" marB="0" anchor="ctr"/>
                </a:tc>
                <a:tc>
                  <a:txBody>
                    <a:bodyPr/>
                    <a:lstStyle/>
                    <a:p>
                      <a:pPr algn="ctr" fontAlgn="ctr"/>
                      <a:r>
                        <a:rPr lang="ru-RU" sz="900" b="0" i="0" u="none" strike="noStrike">
                          <a:solidFill>
                            <a:srgbClr val="000000"/>
                          </a:solidFill>
                          <a:latin typeface="Arial"/>
                        </a:rPr>
                        <a:t>32,8%</a:t>
                      </a:r>
                    </a:p>
                  </a:txBody>
                  <a:tcPr marL="9525" marR="9525" marT="9525" marB="0" anchor="ctr"/>
                </a:tc>
                <a:tc>
                  <a:txBody>
                    <a:bodyPr/>
                    <a:lstStyle/>
                    <a:p>
                      <a:pPr algn="ctr" fontAlgn="ctr"/>
                      <a:r>
                        <a:rPr lang="ru-RU" sz="900" b="0" i="0" u="none" strike="noStrike">
                          <a:solidFill>
                            <a:srgbClr val="000000"/>
                          </a:solidFill>
                          <a:latin typeface="Arial"/>
                        </a:rPr>
                        <a:t>32,4%</a:t>
                      </a:r>
                    </a:p>
                  </a:txBody>
                  <a:tcPr marL="9525" marR="9525" marT="9525" marB="0" anchor="ctr"/>
                </a:tc>
              </a:tr>
              <a:tr h="233872">
                <a:tc>
                  <a:txBody>
                    <a:bodyPr/>
                    <a:lstStyle/>
                    <a:p>
                      <a:pPr algn="ctr" fontAlgn="b"/>
                      <a:r>
                        <a:rPr lang="ru-RU" sz="900" b="1" u="none" strike="noStrike">
                          <a:effectLst/>
                        </a:rPr>
                        <a:t>11.00-11.30</a:t>
                      </a:r>
                      <a:endParaRPr lang="ru-RU" sz="900" b="1" i="0" u="none" strike="noStrike">
                        <a:solidFill>
                          <a:srgbClr val="000000"/>
                        </a:solidFill>
                        <a:effectLst/>
                        <a:latin typeface="Calibri"/>
                      </a:endParaRPr>
                    </a:p>
                  </a:txBody>
                  <a:tcPr marL="9525" marR="9525" marT="9525" marB="0" anchor="ctr"/>
                </a:tc>
                <a:tc>
                  <a:txBody>
                    <a:bodyPr/>
                    <a:lstStyle/>
                    <a:p>
                      <a:pPr algn="ctr" fontAlgn="ctr"/>
                      <a:r>
                        <a:rPr lang="ru-RU" sz="900" b="0" i="0" u="none" strike="noStrike">
                          <a:solidFill>
                            <a:srgbClr val="000000"/>
                          </a:solidFill>
                          <a:latin typeface="Arial"/>
                        </a:rPr>
                        <a:t>23,3%</a:t>
                      </a:r>
                    </a:p>
                  </a:txBody>
                  <a:tcPr marL="9525" marR="9525" marT="9525" marB="0" anchor="ctr"/>
                </a:tc>
                <a:tc>
                  <a:txBody>
                    <a:bodyPr/>
                    <a:lstStyle/>
                    <a:p>
                      <a:pPr algn="ctr" fontAlgn="ctr"/>
                      <a:r>
                        <a:rPr lang="ru-RU" sz="900" b="0" i="0" u="none" strike="noStrike">
                          <a:solidFill>
                            <a:srgbClr val="000000"/>
                          </a:solidFill>
                          <a:latin typeface="Arial"/>
                        </a:rPr>
                        <a:t>29,8%</a:t>
                      </a:r>
                    </a:p>
                  </a:txBody>
                  <a:tcPr marL="9525" marR="9525" marT="9525" marB="0" anchor="ctr"/>
                </a:tc>
                <a:tc>
                  <a:txBody>
                    <a:bodyPr/>
                    <a:lstStyle/>
                    <a:p>
                      <a:pPr algn="ctr" fontAlgn="ctr"/>
                      <a:r>
                        <a:rPr lang="ru-RU" sz="900" b="0" i="0" u="none" strike="noStrike">
                          <a:solidFill>
                            <a:srgbClr val="000000"/>
                          </a:solidFill>
                          <a:latin typeface="Arial"/>
                        </a:rPr>
                        <a:t>29,9%</a:t>
                      </a:r>
                    </a:p>
                  </a:txBody>
                  <a:tcPr marL="9525" marR="9525" marT="9525" marB="0" anchor="ctr"/>
                </a:tc>
              </a:tr>
              <a:tr h="233872">
                <a:tc>
                  <a:txBody>
                    <a:bodyPr/>
                    <a:lstStyle/>
                    <a:p>
                      <a:pPr algn="ctr" fontAlgn="b"/>
                      <a:r>
                        <a:rPr lang="ru-RU" sz="900" b="1" u="none" strike="noStrike">
                          <a:effectLst/>
                        </a:rPr>
                        <a:t>11.30-12.00</a:t>
                      </a:r>
                      <a:endParaRPr lang="ru-RU" sz="900" b="1" i="0" u="none" strike="noStrike">
                        <a:solidFill>
                          <a:srgbClr val="000000"/>
                        </a:solidFill>
                        <a:effectLst/>
                        <a:latin typeface="Calibri"/>
                      </a:endParaRPr>
                    </a:p>
                  </a:txBody>
                  <a:tcPr marL="9525" marR="9525" marT="9525" marB="0" anchor="ctr"/>
                </a:tc>
                <a:tc>
                  <a:txBody>
                    <a:bodyPr/>
                    <a:lstStyle/>
                    <a:p>
                      <a:pPr algn="ctr" fontAlgn="ctr"/>
                      <a:r>
                        <a:rPr lang="ru-RU" sz="900" b="0" i="0" u="none" strike="noStrike">
                          <a:solidFill>
                            <a:srgbClr val="000000"/>
                          </a:solidFill>
                          <a:latin typeface="Arial"/>
                        </a:rPr>
                        <a:t>20,1%</a:t>
                      </a:r>
                    </a:p>
                  </a:txBody>
                  <a:tcPr marL="9525" marR="9525" marT="9525" marB="0" anchor="ctr"/>
                </a:tc>
                <a:tc>
                  <a:txBody>
                    <a:bodyPr/>
                    <a:lstStyle/>
                    <a:p>
                      <a:pPr algn="ctr" fontAlgn="ctr"/>
                      <a:r>
                        <a:rPr lang="ru-RU" sz="900" b="0" i="0" u="none" strike="noStrike">
                          <a:solidFill>
                            <a:srgbClr val="000000"/>
                          </a:solidFill>
                          <a:latin typeface="Arial"/>
                        </a:rPr>
                        <a:t>25,4%</a:t>
                      </a:r>
                    </a:p>
                  </a:txBody>
                  <a:tcPr marL="9525" marR="9525" marT="9525" marB="0" anchor="ctr"/>
                </a:tc>
                <a:tc>
                  <a:txBody>
                    <a:bodyPr/>
                    <a:lstStyle/>
                    <a:p>
                      <a:pPr algn="ctr" fontAlgn="ctr"/>
                      <a:r>
                        <a:rPr lang="ru-RU" sz="900" b="0" i="0" u="none" strike="noStrike">
                          <a:solidFill>
                            <a:srgbClr val="000000"/>
                          </a:solidFill>
                          <a:latin typeface="Arial"/>
                        </a:rPr>
                        <a:t>26,3%</a:t>
                      </a:r>
                    </a:p>
                  </a:txBody>
                  <a:tcPr marL="9525" marR="9525" marT="9525" marB="0" anchor="ctr"/>
                </a:tc>
              </a:tr>
              <a:tr h="233872">
                <a:tc>
                  <a:txBody>
                    <a:bodyPr/>
                    <a:lstStyle/>
                    <a:p>
                      <a:pPr algn="ctr" fontAlgn="b"/>
                      <a:r>
                        <a:rPr lang="ru-RU" sz="900" b="1" u="none" strike="noStrike" dirty="0">
                          <a:effectLst/>
                        </a:rPr>
                        <a:t>12.00-12.30</a:t>
                      </a:r>
                      <a:endParaRPr lang="ru-RU" sz="900" b="1" i="0" u="none" strike="noStrike" dirty="0">
                        <a:solidFill>
                          <a:srgbClr val="000000"/>
                        </a:solidFill>
                        <a:effectLst/>
                        <a:latin typeface="Calibri"/>
                      </a:endParaRPr>
                    </a:p>
                  </a:txBody>
                  <a:tcPr marL="9525" marR="9525" marT="9525" marB="0" anchor="ctr"/>
                </a:tc>
                <a:tc>
                  <a:txBody>
                    <a:bodyPr/>
                    <a:lstStyle/>
                    <a:p>
                      <a:pPr algn="ctr" fontAlgn="ctr"/>
                      <a:r>
                        <a:rPr lang="ru-RU" sz="900" b="0" i="0" u="none" strike="noStrike">
                          <a:solidFill>
                            <a:srgbClr val="000000"/>
                          </a:solidFill>
                          <a:latin typeface="Arial"/>
                        </a:rPr>
                        <a:t>19,0%</a:t>
                      </a:r>
                    </a:p>
                  </a:txBody>
                  <a:tcPr marL="9525" marR="9525" marT="9525" marB="0" anchor="ctr"/>
                </a:tc>
                <a:tc>
                  <a:txBody>
                    <a:bodyPr/>
                    <a:lstStyle/>
                    <a:p>
                      <a:pPr algn="ctr" fontAlgn="ctr"/>
                      <a:r>
                        <a:rPr lang="ru-RU" sz="900" b="0" i="0" u="none" strike="noStrike">
                          <a:solidFill>
                            <a:srgbClr val="000000"/>
                          </a:solidFill>
                          <a:latin typeface="Arial"/>
                        </a:rPr>
                        <a:t>23,9%</a:t>
                      </a:r>
                    </a:p>
                  </a:txBody>
                  <a:tcPr marL="9525" marR="9525" marT="9525" marB="0" anchor="ctr"/>
                </a:tc>
                <a:tc>
                  <a:txBody>
                    <a:bodyPr/>
                    <a:lstStyle/>
                    <a:p>
                      <a:pPr algn="ctr" fontAlgn="ctr"/>
                      <a:r>
                        <a:rPr lang="ru-RU" sz="900" b="0" i="0" u="none" strike="noStrike">
                          <a:solidFill>
                            <a:srgbClr val="000000"/>
                          </a:solidFill>
                          <a:latin typeface="Arial"/>
                        </a:rPr>
                        <a:t>24,2%</a:t>
                      </a:r>
                    </a:p>
                  </a:txBody>
                  <a:tcPr marL="9525" marR="9525" marT="9525" marB="0" anchor="ctr"/>
                </a:tc>
              </a:tr>
              <a:tr h="233872">
                <a:tc>
                  <a:txBody>
                    <a:bodyPr/>
                    <a:lstStyle/>
                    <a:p>
                      <a:pPr algn="ctr" fontAlgn="b"/>
                      <a:r>
                        <a:rPr lang="ru-RU" sz="900" b="1" u="none" strike="noStrike" dirty="0">
                          <a:effectLst/>
                        </a:rPr>
                        <a:t>12.30-13.00</a:t>
                      </a:r>
                      <a:endParaRPr lang="ru-RU" sz="900" b="1" i="0" u="none" strike="noStrike" dirty="0">
                        <a:solidFill>
                          <a:srgbClr val="000000"/>
                        </a:solidFill>
                        <a:effectLst/>
                        <a:latin typeface="Calibri"/>
                      </a:endParaRPr>
                    </a:p>
                  </a:txBody>
                  <a:tcPr marL="9525" marR="9525" marT="9525" marB="0" anchor="ctr"/>
                </a:tc>
                <a:tc>
                  <a:txBody>
                    <a:bodyPr/>
                    <a:lstStyle/>
                    <a:p>
                      <a:pPr algn="ctr" fontAlgn="ctr"/>
                      <a:r>
                        <a:rPr lang="ru-RU" sz="900" b="0" i="0" u="none" strike="noStrike">
                          <a:solidFill>
                            <a:srgbClr val="000000"/>
                          </a:solidFill>
                          <a:latin typeface="Arial"/>
                        </a:rPr>
                        <a:t>15,6%</a:t>
                      </a:r>
                    </a:p>
                  </a:txBody>
                  <a:tcPr marL="9525" marR="9525" marT="9525" marB="0" anchor="ctr"/>
                </a:tc>
                <a:tc>
                  <a:txBody>
                    <a:bodyPr/>
                    <a:lstStyle/>
                    <a:p>
                      <a:pPr algn="ctr" fontAlgn="ctr"/>
                      <a:r>
                        <a:rPr lang="ru-RU" sz="900" b="0" i="0" u="none" strike="noStrike">
                          <a:solidFill>
                            <a:srgbClr val="000000"/>
                          </a:solidFill>
                          <a:latin typeface="Arial"/>
                        </a:rPr>
                        <a:t>18,8%</a:t>
                      </a:r>
                    </a:p>
                  </a:txBody>
                  <a:tcPr marL="9525" marR="9525" marT="9525" marB="0" anchor="ctr"/>
                </a:tc>
                <a:tc>
                  <a:txBody>
                    <a:bodyPr/>
                    <a:lstStyle/>
                    <a:p>
                      <a:pPr algn="ctr" fontAlgn="ctr"/>
                      <a:r>
                        <a:rPr lang="ru-RU" sz="900" b="0" i="0" u="none" strike="noStrike">
                          <a:solidFill>
                            <a:srgbClr val="000000"/>
                          </a:solidFill>
                          <a:latin typeface="Arial"/>
                        </a:rPr>
                        <a:t>19,1%</a:t>
                      </a:r>
                    </a:p>
                  </a:txBody>
                  <a:tcPr marL="9525" marR="9525" marT="9525" marB="0" anchor="ctr"/>
                </a:tc>
              </a:tr>
              <a:tr h="233872">
                <a:tc>
                  <a:txBody>
                    <a:bodyPr/>
                    <a:lstStyle/>
                    <a:p>
                      <a:pPr algn="ctr" fontAlgn="b"/>
                      <a:r>
                        <a:rPr lang="ru-RU" sz="900" b="1" u="none" strike="noStrike">
                          <a:effectLst/>
                        </a:rPr>
                        <a:t>13.00-13.30</a:t>
                      </a:r>
                      <a:endParaRPr lang="ru-RU" sz="900" b="1" i="0" u="none" strike="noStrike">
                        <a:solidFill>
                          <a:srgbClr val="000000"/>
                        </a:solidFill>
                        <a:effectLst/>
                        <a:latin typeface="Calibri"/>
                      </a:endParaRPr>
                    </a:p>
                  </a:txBody>
                  <a:tcPr marL="9525" marR="9525" marT="9525" marB="0" anchor="ctr"/>
                </a:tc>
                <a:tc>
                  <a:txBody>
                    <a:bodyPr/>
                    <a:lstStyle/>
                    <a:p>
                      <a:pPr algn="ctr" fontAlgn="ctr"/>
                      <a:r>
                        <a:rPr lang="ru-RU" sz="900" b="0" i="0" u="none" strike="noStrike">
                          <a:solidFill>
                            <a:srgbClr val="000000"/>
                          </a:solidFill>
                          <a:latin typeface="Arial"/>
                        </a:rPr>
                        <a:t>16,5%</a:t>
                      </a:r>
                    </a:p>
                  </a:txBody>
                  <a:tcPr marL="9525" marR="9525" marT="9525" marB="0" anchor="ctr"/>
                </a:tc>
                <a:tc>
                  <a:txBody>
                    <a:bodyPr/>
                    <a:lstStyle/>
                    <a:p>
                      <a:pPr algn="ctr" fontAlgn="ctr"/>
                      <a:r>
                        <a:rPr lang="ru-RU" sz="900" b="0" i="0" u="none" strike="noStrike">
                          <a:solidFill>
                            <a:srgbClr val="000000"/>
                          </a:solidFill>
                          <a:latin typeface="Arial"/>
                        </a:rPr>
                        <a:t>17,5%</a:t>
                      </a:r>
                    </a:p>
                  </a:txBody>
                  <a:tcPr marL="9525" marR="9525" marT="9525" marB="0" anchor="ctr"/>
                </a:tc>
                <a:tc>
                  <a:txBody>
                    <a:bodyPr/>
                    <a:lstStyle/>
                    <a:p>
                      <a:pPr algn="ctr" fontAlgn="ctr"/>
                      <a:r>
                        <a:rPr lang="ru-RU" sz="900" b="0" i="0" u="none" strike="noStrike">
                          <a:solidFill>
                            <a:srgbClr val="000000"/>
                          </a:solidFill>
                          <a:latin typeface="Arial"/>
                        </a:rPr>
                        <a:t>18,2%</a:t>
                      </a:r>
                    </a:p>
                  </a:txBody>
                  <a:tcPr marL="9525" marR="9525" marT="9525" marB="0" anchor="ctr"/>
                </a:tc>
              </a:tr>
              <a:tr h="233872">
                <a:tc>
                  <a:txBody>
                    <a:bodyPr/>
                    <a:lstStyle/>
                    <a:p>
                      <a:pPr algn="ctr" fontAlgn="b"/>
                      <a:r>
                        <a:rPr lang="ru-RU" sz="900" b="1" u="none" strike="noStrike" dirty="0">
                          <a:effectLst/>
                        </a:rPr>
                        <a:t>13.30-14.00</a:t>
                      </a:r>
                      <a:endParaRPr lang="ru-RU" sz="900" b="1" i="0" u="none" strike="noStrike" dirty="0">
                        <a:solidFill>
                          <a:srgbClr val="000000"/>
                        </a:solidFill>
                        <a:effectLst/>
                        <a:latin typeface="Calibri"/>
                      </a:endParaRPr>
                    </a:p>
                  </a:txBody>
                  <a:tcPr marL="9525" marR="9525" marT="9525" marB="0" anchor="ctr"/>
                </a:tc>
                <a:tc>
                  <a:txBody>
                    <a:bodyPr/>
                    <a:lstStyle/>
                    <a:p>
                      <a:pPr algn="ctr" fontAlgn="ctr"/>
                      <a:r>
                        <a:rPr lang="ru-RU" sz="900" b="0" i="0" u="none" strike="noStrike">
                          <a:solidFill>
                            <a:srgbClr val="000000"/>
                          </a:solidFill>
                          <a:latin typeface="Arial"/>
                        </a:rPr>
                        <a:t>16,8%</a:t>
                      </a:r>
                    </a:p>
                  </a:txBody>
                  <a:tcPr marL="9525" marR="9525" marT="9525" marB="0" anchor="ctr"/>
                </a:tc>
                <a:tc>
                  <a:txBody>
                    <a:bodyPr/>
                    <a:lstStyle/>
                    <a:p>
                      <a:pPr algn="ctr" fontAlgn="ctr"/>
                      <a:r>
                        <a:rPr lang="ru-RU" sz="900" b="0" i="0" u="none" strike="noStrike">
                          <a:solidFill>
                            <a:srgbClr val="000000"/>
                          </a:solidFill>
                          <a:latin typeface="Arial"/>
                        </a:rPr>
                        <a:t>18,3%</a:t>
                      </a:r>
                    </a:p>
                  </a:txBody>
                  <a:tcPr marL="9525" marR="9525" marT="9525" marB="0" anchor="ctr"/>
                </a:tc>
                <a:tc>
                  <a:txBody>
                    <a:bodyPr/>
                    <a:lstStyle/>
                    <a:p>
                      <a:pPr algn="ctr" fontAlgn="ctr"/>
                      <a:r>
                        <a:rPr lang="ru-RU" sz="900" b="0" i="0" u="none" strike="noStrike">
                          <a:solidFill>
                            <a:srgbClr val="000000"/>
                          </a:solidFill>
                          <a:latin typeface="Arial"/>
                        </a:rPr>
                        <a:t>19,5%</a:t>
                      </a:r>
                    </a:p>
                  </a:txBody>
                  <a:tcPr marL="9525" marR="9525" marT="9525" marB="0" anchor="ctr"/>
                </a:tc>
              </a:tr>
              <a:tr h="233872">
                <a:tc>
                  <a:txBody>
                    <a:bodyPr/>
                    <a:lstStyle/>
                    <a:p>
                      <a:pPr algn="ctr" fontAlgn="b"/>
                      <a:r>
                        <a:rPr lang="ru-RU" sz="900" b="1" u="none" strike="noStrike" dirty="0">
                          <a:effectLst/>
                        </a:rPr>
                        <a:t>14.00-14.30</a:t>
                      </a:r>
                      <a:endParaRPr lang="ru-RU" sz="900" b="1" i="0" u="none" strike="noStrike" dirty="0">
                        <a:solidFill>
                          <a:srgbClr val="000000"/>
                        </a:solidFill>
                        <a:effectLst/>
                        <a:latin typeface="Calibri"/>
                      </a:endParaRPr>
                    </a:p>
                  </a:txBody>
                  <a:tcPr marL="9525" marR="9525" marT="9525" marB="0" anchor="ctr"/>
                </a:tc>
                <a:tc>
                  <a:txBody>
                    <a:bodyPr/>
                    <a:lstStyle/>
                    <a:p>
                      <a:pPr algn="ctr" fontAlgn="ctr"/>
                      <a:r>
                        <a:rPr lang="ru-RU" sz="900" b="0" i="0" u="none" strike="noStrike">
                          <a:solidFill>
                            <a:srgbClr val="000000"/>
                          </a:solidFill>
                          <a:latin typeface="Arial"/>
                        </a:rPr>
                        <a:t>17,4%</a:t>
                      </a:r>
                    </a:p>
                  </a:txBody>
                  <a:tcPr marL="9525" marR="9525" marT="9525" marB="0" anchor="ctr"/>
                </a:tc>
                <a:tc>
                  <a:txBody>
                    <a:bodyPr/>
                    <a:lstStyle/>
                    <a:p>
                      <a:pPr algn="ctr" fontAlgn="ctr"/>
                      <a:r>
                        <a:rPr lang="ru-RU" sz="900" b="0" i="0" u="none" strike="noStrike">
                          <a:solidFill>
                            <a:srgbClr val="000000"/>
                          </a:solidFill>
                          <a:latin typeface="Arial"/>
                        </a:rPr>
                        <a:t>20,0%</a:t>
                      </a:r>
                    </a:p>
                  </a:txBody>
                  <a:tcPr marL="9525" marR="9525" marT="9525" marB="0" anchor="ctr"/>
                </a:tc>
                <a:tc>
                  <a:txBody>
                    <a:bodyPr/>
                    <a:lstStyle/>
                    <a:p>
                      <a:pPr algn="ctr" fontAlgn="ctr"/>
                      <a:r>
                        <a:rPr lang="ru-RU" sz="900" b="0" i="0" u="none" strike="noStrike">
                          <a:solidFill>
                            <a:srgbClr val="000000"/>
                          </a:solidFill>
                          <a:latin typeface="Arial"/>
                        </a:rPr>
                        <a:t>21,4%</a:t>
                      </a:r>
                    </a:p>
                  </a:txBody>
                  <a:tcPr marL="9525" marR="9525" marT="9525" marB="0" anchor="ctr"/>
                </a:tc>
              </a:tr>
              <a:tr h="233872">
                <a:tc>
                  <a:txBody>
                    <a:bodyPr/>
                    <a:lstStyle/>
                    <a:p>
                      <a:pPr algn="ctr" fontAlgn="b"/>
                      <a:r>
                        <a:rPr lang="ru-RU" sz="900" b="1" u="none" strike="noStrike" dirty="0">
                          <a:effectLst/>
                        </a:rPr>
                        <a:t>14.30-15.00</a:t>
                      </a:r>
                      <a:endParaRPr lang="ru-RU" sz="900" b="1" i="0" u="none" strike="noStrike" dirty="0">
                        <a:solidFill>
                          <a:srgbClr val="000000"/>
                        </a:solidFill>
                        <a:effectLst/>
                        <a:latin typeface="Calibri"/>
                      </a:endParaRPr>
                    </a:p>
                  </a:txBody>
                  <a:tcPr marL="9525" marR="9525" marT="9525" marB="0" anchor="ctr"/>
                </a:tc>
                <a:tc>
                  <a:txBody>
                    <a:bodyPr/>
                    <a:lstStyle/>
                    <a:p>
                      <a:pPr algn="ctr" fontAlgn="ctr"/>
                      <a:r>
                        <a:rPr lang="ru-RU" sz="900" b="0" i="0" u="none" strike="noStrike">
                          <a:solidFill>
                            <a:srgbClr val="000000"/>
                          </a:solidFill>
                          <a:latin typeface="Arial"/>
                        </a:rPr>
                        <a:t>17,6%</a:t>
                      </a:r>
                    </a:p>
                  </a:txBody>
                  <a:tcPr marL="9525" marR="9525" marT="9525" marB="0" anchor="ctr"/>
                </a:tc>
                <a:tc>
                  <a:txBody>
                    <a:bodyPr/>
                    <a:lstStyle/>
                    <a:p>
                      <a:pPr algn="ctr" fontAlgn="ctr"/>
                      <a:r>
                        <a:rPr lang="ru-RU" sz="900" b="0" i="0" u="none" strike="noStrike">
                          <a:solidFill>
                            <a:srgbClr val="000000"/>
                          </a:solidFill>
                          <a:latin typeface="Arial"/>
                        </a:rPr>
                        <a:t>20,0%</a:t>
                      </a:r>
                    </a:p>
                  </a:txBody>
                  <a:tcPr marL="9525" marR="9525" marT="9525" marB="0" anchor="ctr"/>
                </a:tc>
                <a:tc>
                  <a:txBody>
                    <a:bodyPr/>
                    <a:lstStyle/>
                    <a:p>
                      <a:pPr algn="ctr" fontAlgn="ctr"/>
                      <a:r>
                        <a:rPr lang="ru-RU" sz="900" b="0" i="0" u="none" strike="noStrike">
                          <a:solidFill>
                            <a:srgbClr val="000000"/>
                          </a:solidFill>
                          <a:latin typeface="Arial"/>
                        </a:rPr>
                        <a:t>23,1%</a:t>
                      </a:r>
                    </a:p>
                  </a:txBody>
                  <a:tcPr marL="9525" marR="9525" marT="9525" marB="0" anchor="ctr"/>
                </a:tc>
              </a:tr>
              <a:tr h="233872">
                <a:tc>
                  <a:txBody>
                    <a:bodyPr/>
                    <a:lstStyle/>
                    <a:p>
                      <a:pPr algn="ctr" fontAlgn="b"/>
                      <a:r>
                        <a:rPr lang="ru-RU" sz="900" b="1" u="none" strike="noStrike" dirty="0">
                          <a:effectLst/>
                        </a:rPr>
                        <a:t>15.00-15.30</a:t>
                      </a:r>
                      <a:endParaRPr lang="ru-RU" sz="900" b="1" i="0" u="none" strike="noStrike" dirty="0">
                        <a:solidFill>
                          <a:srgbClr val="000000"/>
                        </a:solidFill>
                        <a:effectLst/>
                        <a:latin typeface="Calibri"/>
                      </a:endParaRPr>
                    </a:p>
                  </a:txBody>
                  <a:tcPr marL="9525" marR="9525" marT="9525" marB="0" anchor="ctr"/>
                </a:tc>
                <a:tc>
                  <a:txBody>
                    <a:bodyPr/>
                    <a:lstStyle/>
                    <a:p>
                      <a:pPr algn="ctr" fontAlgn="ctr"/>
                      <a:r>
                        <a:rPr lang="ru-RU" sz="900" b="0" i="0" u="none" strike="noStrike">
                          <a:solidFill>
                            <a:srgbClr val="000000"/>
                          </a:solidFill>
                          <a:latin typeface="Arial"/>
                        </a:rPr>
                        <a:t>22,2%</a:t>
                      </a:r>
                    </a:p>
                  </a:txBody>
                  <a:tcPr marL="9525" marR="9525" marT="9525" marB="0" anchor="ctr"/>
                </a:tc>
                <a:tc>
                  <a:txBody>
                    <a:bodyPr/>
                    <a:lstStyle/>
                    <a:p>
                      <a:pPr algn="ctr" fontAlgn="ctr"/>
                      <a:r>
                        <a:rPr lang="ru-RU" sz="900" b="0" i="0" u="none" strike="noStrike">
                          <a:solidFill>
                            <a:srgbClr val="000000"/>
                          </a:solidFill>
                          <a:latin typeface="Arial"/>
                        </a:rPr>
                        <a:t>25,0%</a:t>
                      </a:r>
                    </a:p>
                  </a:txBody>
                  <a:tcPr marL="9525" marR="9525" marT="9525" marB="0" anchor="ctr"/>
                </a:tc>
                <a:tc>
                  <a:txBody>
                    <a:bodyPr/>
                    <a:lstStyle/>
                    <a:p>
                      <a:pPr algn="ctr" fontAlgn="ctr"/>
                      <a:r>
                        <a:rPr lang="ru-RU" sz="900" b="0" i="0" u="none" strike="noStrike">
                          <a:solidFill>
                            <a:srgbClr val="000000"/>
                          </a:solidFill>
                          <a:latin typeface="Arial"/>
                        </a:rPr>
                        <a:t>27,7%</a:t>
                      </a:r>
                    </a:p>
                  </a:txBody>
                  <a:tcPr marL="9525" marR="9525" marT="9525" marB="0" anchor="ctr"/>
                </a:tc>
              </a:tr>
              <a:tr h="233872">
                <a:tc>
                  <a:txBody>
                    <a:bodyPr/>
                    <a:lstStyle/>
                    <a:p>
                      <a:pPr algn="ctr" fontAlgn="b"/>
                      <a:r>
                        <a:rPr lang="ru-RU" sz="900" b="1" u="none" strike="noStrike" dirty="0">
                          <a:effectLst/>
                        </a:rPr>
                        <a:t>15.30-16.00</a:t>
                      </a:r>
                      <a:endParaRPr lang="ru-RU" sz="900" b="1" i="0" u="none" strike="noStrike" dirty="0">
                        <a:solidFill>
                          <a:srgbClr val="000000"/>
                        </a:solidFill>
                        <a:effectLst/>
                        <a:latin typeface="Calibri"/>
                      </a:endParaRPr>
                    </a:p>
                  </a:txBody>
                  <a:tcPr marL="9525" marR="9525" marT="9525" marB="0" anchor="ctr"/>
                </a:tc>
                <a:tc>
                  <a:txBody>
                    <a:bodyPr/>
                    <a:lstStyle/>
                    <a:p>
                      <a:pPr algn="ctr" fontAlgn="ctr"/>
                      <a:r>
                        <a:rPr lang="ru-RU" sz="900" b="0" i="0" u="none" strike="noStrike">
                          <a:solidFill>
                            <a:srgbClr val="000000"/>
                          </a:solidFill>
                          <a:latin typeface="Arial"/>
                        </a:rPr>
                        <a:t>21,1%</a:t>
                      </a:r>
                    </a:p>
                  </a:txBody>
                  <a:tcPr marL="9525" marR="9525" marT="9525" marB="0" anchor="ctr"/>
                </a:tc>
                <a:tc>
                  <a:txBody>
                    <a:bodyPr/>
                    <a:lstStyle/>
                    <a:p>
                      <a:pPr algn="ctr" fontAlgn="ctr"/>
                      <a:r>
                        <a:rPr lang="ru-RU" sz="900" b="0" i="0" u="none" strike="noStrike">
                          <a:solidFill>
                            <a:srgbClr val="000000"/>
                          </a:solidFill>
                          <a:latin typeface="Arial"/>
                        </a:rPr>
                        <a:t>23,0%</a:t>
                      </a:r>
                    </a:p>
                  </a:txBody>
                  <a:tcPr marL="9525" marR="9525" marT="9525" marB="0" anchor="ctr"/>
                </a:tc>
                <a:tc>
                  <a:txBody>
                    <a:bodyPr/>
                    <a:lstStyle/>
                    <a:p>
                      <a:pPr algn="ctr" fontAlgn="ctr"/>
                      <a:r>
                        <a:rPr lang="ru-RU" sz="900" b="0" i="0" u="none" strike="noStrike" dirty="0">
                          <a:solidFill>
                            <a:srgbClr val="000000"/>
                          </a:solidFill>
                          <a:latin typeface="Arial"/>
                        </a:rPr>
                        <a:t>25,4%</a:t>
                      </a:r>
                    </a:p>
                  </a:txBody>
                  <a:tcPr marL="9525" marR="9525" marT="9525" marB="0" anchor="ctr"/>
                </a:tc>
              </a:tr>
            </a:tbl>
          </a:graphicData>
        </a:graphic>
      </p:graphicFrame>
      <p:graphicFrame>
        <p:nvGraphicFramePr>
          <p:cNvPr id="5" name="Таблица 4"/>
          <p:cNvGraphicFramePr>
            <a:graphicFrameLocks noGrp="1"/>
          </p:cNvGraphicFramePr>
          <p:nvPr>
            <p:extLst>
              <p:ext uri="{D42A27DB-BD31-4B8C-83A1-F6EECF244321}">
                <p14:modId xmlns:p14="http://schemas.microsoft.com/office/powerpoint/2010/main" val="2367887359"/>
              </p:ext>
            </p:extLst>
          </p:nvPr>
        </p:nvGraphicFramePr>
        <p:xfrm>
          <a:off x="4355976" y="1124740"/>
          <a:ext cx="4536503" cy="5468413"/>
        </p:xfrm>
        <a:graphic>
          <a:graphicData uri="http://schemas.openxmlformats.org/drawingml/2006/table">
            <a:tbl>
              <a:tblPr>
                <a:tableStyleId>{3C2FFA5D-87B4-456A-9821-1D502468CF0F}</a:tableStyleId>
              </a:tblPr>
              <a:tblGrid>
                <a:gridCol w="1106274"/>
                <a:gridCol w="798975"/>
                <a:gridCol w="1413572"/>
                <a:gridCol w="1217682"/>
              </a:tblGrid>
              <a:tr h="317267">
                <a:tc>
                  <a:txBody>
                    <a:bodyPr/>
                    <a:lstStyle/>
                    <a:p>
                      <a:pPr algn="ctr" fontAlgn="b"/>
                      <a:endParaRPr lang="ru-RU" sz="800" b="1" i="0" u="none" strike="noStrike" dirty="0">
                        <a:solidFill>
                          <a:srgbClr val="000000"/>
                        </a:solidFill>
                        <a:effectLst/>
                        <a:latin typeface="Calibri"/>
                      </a:endParaRPr>
                    </a:p>
                  </a:txBody>
                  <a:tcPr marL="8704" marR="8704" marT="8704" marB="0" anchor="ctr"/>
                </a:tc>
                <a:tc>
                  <a:txBody>
                    <a:bodyPr/>
                    <a:lstStyle/>
                    <a:p>
                      <a:pPr algn="ctr" fontAlgn="b"/>
                      <a:r>
                        <a:rPr lang="ka-GE" sz="900" b="1" u="none" strike="noStrike" dirty="0">
                          <a:effectLst/>
                        </a:rPr>
                        <a:t>ორშაბათი-პარასკევი</a:t>
                      </a:r>
                      <a:endParaRPr lang="ka-GE" sz="900" b="1" i="0" u="none" strike="noStrike" dirty="0">
                        <a:solidFill>
                          <a:srgbClr val="000000"/>
                        </a:solidFill>
                        <a:effectLst/>
                        <a:latin typeface="Sylfaen"/>
                      </a:endParaRPr>
                    </a:p>
                  </a:txBody>
                  <a:tcPr marL="9525" marR="9525" marT="9525" marB="0" anchor="ctr"/>
                </a:tc>
                <a:tc>
                  <a:txBody>
                    <a:bodyPr/>
                    <a:lstStyle/>
                    <a:p>
                      <a:pPr algn="ctr" fontAlgn="b"/>
                      <a:r>
                        <a:rPr lang="ka-GE" sz="900" b="1" u="none" strike="noStrike" dirty="0">
                          <a:effectLst/>
                        </a:rPr>
                        <a:t>შაბათი</a:t>
                      </a:r>
                      <a:endParaRPr lang="ka-GE" sz="900" b="1" i="0" u="none" strike="noStrike" dirty="0">
                        <a:solidFill>
                          <a:srgbClr val="000000"/>
                        </a:solidFill>
                        <a:effectLst/>
                        <a:latin typeface="Sylfaen"/>
                      </a:endParaRPr>
                    </a:p>
                  </a:txBody>
                  <a:tcPr marL="9525" marR="9525" marT="9525" marB="0" anchor="ctr"/>
                </a:tc>
                <a:tc>
                  <a:txBody>
                    <a:bodyPr/>
                    <a:lstStyle/>
                    <a:p>
                      <a:pPr algn="ctr" fontAlgn="b"/>
                      <a:r>
                        <a:rPr lang="ka-GE" sz="900" b="1" u="none" strike="noStrike" dirty="0">
                          <a:effectLst/>
                        </a:rPr>
                        <a:t>კვირა</a:t>
                      </a:r>
                      <a:endParaRPr lang="ka-GE" sz="900" b="1" i="0" u="none" strike="noStrike" dirty="0">
                        <a:solidFill>
                          <a:srgbClr val="000000"/>
                        </a:solidFill>
                        <a:effectLst/>
                        <a:latin typeface="Sylfaen"/>
                      </a:endParaRPr>
                    </a:p>
                  </a:txBody>
                  <a:tcPr marL="9525" marR="9525" marT="9525" marB="0" anchor="ctr"/>
                </a:tc>
              </a:tr>
              <a:tr h="198121">
                <a:tc>
                  <a:txBody>
                    <a:bodyPr/>
                    <a:lstStyle/>
                    <a:p>
                      <a:pPr algn="ctr" fontAlgn="b"/>
                      <a:r>
                        <a:rPr lang="ru-RU" sz="800" b="1" u="none" strike="noStrike" dirty="0">
                          <a:effectLst/>
                        </a:rPr>
                        <a:t>16.00-16.30</a:t>
                      </a:r>
                      <a:endParaRPr lang="ru-RU" sz="800" b="1" i="0" u="none" strike="noStrike" dirty="0">
                        <a:solidFill>
                          <a:srgbClr val="000000"/>
                        </a:solidFill>
                        <a:effectLst/>
                        <a:latin typeface="Calibri"/>
                      </a:endParaRPr>
                    </a:p>
                  </a:txBody>
                  <a:tcPr marL="8704" marR="8704" marT="8704" marB="0" anchor="ctr"/>
                </a:tc>
                <a:tc>
                  <a:txBody>
                    <a:bodyPr/>
                    <a:lstStyle/>
                    <a:p>
                      <a:pPr algn="ctr" fontAlgn="ctr"/>
                      <a:r>
                        <a:rPr lang="ru-RU" sz="900" b="0" i="0" u="none" strike="noStrike">
                          <a:solidFill>
                            <a:srgbClr val="000000"/>
                          </a:solidFill>
                          <a:latin typeface="Arial"/>
                        </a:rPr>
                        <a:t>20,5%</a:t>
                      </a:r>
                    </a:p>
                  </a:txBody>
                  <a:tcPr marL="9525" marR="9525" marT="9525" marB="0" anchor="ctr"/>
                </a:tc>
                <a:tc>
                  <a:txBody>
                    <a:bodyPr/>
                    <a:lstStyle/>
                    <a:p>
                      <a:pPr algn="ctr" fontAlgn="ctr"/>
                      <a:r>
                        <a:rPr lang="ru-RU" sz="900" b="0" i="0" u="none" strike="noStrike">
                          <a:solidFill>
                            <a:srgbClr val="000000"/>
                          </a:solidFill>
                          <a:latin typeface="Arial"/>
                        </a:rPr>
                        <a:t>22,0%</a:t>
                      </a:r>
                    </a:p>
                  </a:txBody>
                  <a:tcPr marL="9525" marR="9525" marT="9525" marB="0" anchor="ctr"/>
                </a:tc>
                <a:tc>
                  <a:txBody>
                    <a:bodyPr/>
                    <a:lstStyle/>
                    <a:p>
                      <a:pPr algn="ctr" fontAlgn="ctr"/>
                      <a:r>
                        <a:rPr lang="ru-RU" sz="900" b="0" i="0" u="none" strike="noStrike">
                          <a:solidFill>
                            <a:srgbClr val="000000"/>
                          </a:solidFill>
                          <a:latin typeface="Arial"/>
                        </a:rPr>
                        <a:t>23,5%</a:t>
                      </a:r>
                    </a:p>
                  </a:txBody>
                  <a:tcPr marL="9525" marR="9525" marT="9525" marB="0" anchor="ctr"/>
                </a:tc>
              </a:tr>
              <a:tr h="198121">
                <a:tc>
                  <a:txBody>
                    <a:bodyPr/>
                    <a:lstStyle/>
                    <a:p>
                      <a:pPr algn="ctr" fontAlgn="b"/>
                      <a:r>
                        <a:rPr lang="ru-RU" sz="800" b="1" u="none" strike="noStrike" dirty="0">
                          <a:effectLst/>
                        </a:rPr>
                        <a:t>16.30-17.00</a:t>
                      </a:r>
                      <a:endParaRPr lang="ru-RU" sz="800" b="1" i="0" u="none" strike="noStrike" dirty="0">
                        <a:solidFill>
                          <a:srgbClr val="000000"/>
                        </a:solidFill>
                        <a:effectLst/>
                        <a:latin typeface="Calibri"/>
                      </a:endParaRPr>
                    </a:p>
                  </a:txBody>
                  <a:tcPr marL="8704" marR="8704" marT="8704" marB="0" anchor="ctr"/>
                </a:tc>
                <a:tc>
                  <a:txBody>
                    <a:bodyPr/>
                    <a:lstStyle/>
                    <a:p>
                      <a:pPr algn="ctr" fontAlgn="ctr"/>
                      <a:r>
                        <a:rPr lang="ru-RU" sz="900" b="0" i="0" u="none" strike="noStrike">
                          <a:solidFill>
                            <a:srgbClr val="000000"/>
                          </a:solidFill>
                          <a:latin typeface="Arial"/>
                        </a:rPr>
                        <a:t>18,7%</a:t>
                      </a:r>
                    </a:p>
                  </a:txBody>
                  <a:tcPr marL="9525" marR="9525" marT="9525" marB="0" anchor="ctr"/>
                </a:tc>
                <a:tc>
                  <a:txBody>
                    <a:bodyPr/>
                    <a:lstStyle/>
                    <a:p>
                      <a:pPr algn="ctr" fontAlgn="ctr"/>
                      <a:r>
                        <a:rPr lang="ru-RU" sz="900" b="0" i="0" u="none" strike="noStrike">
                          <a:solidFill>
                            <a:srgbClr val="000000"/>
                          </a:solidFill>
                          <a:latin typeface="Arial"/>
                        </a:rPr>
                        <a:t>20,2%</a:t>
                      </a:r>
                    </a:p>
                  </a:txBody>
                  <a:tcPr marL="9525" marR="9525" marT="9525" marB="0" anchor="ctr"/>
                </a:tc>
                <a:tc>
                  <a:txBody>
                    <a:bodyPr/>
                    <a:lstStyle/>
                    <a:p>
                      <a:pPr algn="ctr" fontAlgn="ctr"/>
                      <a:r>
                        <a:rPr lang="ru-RU" sz="900" b="0" i="0" u="none" strike="noStrike">
                          <a:solidFill>
                            <a:srgbClr val="000000"/>
                          </a:solidFill>
                          <a:latin typeface="Arial"/>
                        </a:rPr>
                        <a:t>21,4%</a:t>
                      </a:r>
                    </a:p>
                  </a:txBody>
                  <a:tcPr marL="9525" marR="9525" marT="9525" marB="0" anchor="ctr"/>
                </a:tc>
              </a:tr>
              <a:tr h="198121">
                <a:tc>
                  <a:txBody>
                    <a:bodyPr/>
                    <a:lstStyle/>
                    <a:p>
                      <a:pPr algn="ctr" fontAlgn="b"/>
                      <a:r>
                        <a:rPr lang="ru-RU" sz="800" b="1" u="none" strike="noStrike">
                          <a:effectLst/>
                        </a:rPr>
                        <a:t>17.00-17.30</a:t>
                      </a:r>
                      <a:endParaRPr lang="ru-RU" sz="800" b="1" i="0" u="none" strike="noStrike">
                        <a:solidFill>
                          <a:srgbClr val="000000"/>
                        </a:solidFill>
                        <a:effectLst/>
                        <a:latin typeface="Calibri"/>
                      </a:endParaRPr>
                    </a:p>
                  </a:txBody>
                  <a:tcPr marL="8704" marR="8704" marT="8704" marB="0" anchor="ctr"/>
                </a:tc>
                <a:tc>
                  <a:txBody>
                    <a:bodyPr/>
                    <a:lstStyle/>
                    <a:p>
                      <a:pPr algn="ctr" fontAlgn="ctr"/>
                      <a:r>
                        <a:rPr lang="ru-RU" sz="900" b="0" i="0" u="none" strike="noStrike">
                          <a:solidFill>
                            <a:srgbClr val="000000"/>
                          </a:solidFill>
                          <a:latin typeface="Arial"/>
                        </a:rPr>
                        <a:t>21,4%</a:t>
                      </a:r>
                    </a:p>
                  </a:txBody>
                  <a:tcPr marL="9525" marR="9525" marT="9525" marB="0" anchor="ctr"/>
                </a:tc>
                <a:tc>
                  <a:txBody>
                    <a:bodyPr/>
                    <a:lstStyle/>
                    <a:p>
                      <a:pPr algn="ctr" fontAlgn="ctr"/>
                      <a:r>
                        <a:rPr lang="ru-RU" sz="900" b="0" i="0" u="none" strike="noStrike">
                          <a:solidFill>
                            <a:srgbClr val="000000"/>
                          </a:solidFill>
                          <a:latin typeface="Arial"/>
                        </a:rPr>
                        <a:t>22,8%</a:t>
                      </a:r>
                    </a:p>
                  </a:txBody>
                  <a:tcPr marL="9525" marR="9525" marT="9525" marB="0" anchor="ctr"/>
                </a:tc>
                <a:tc>
                  <a:txBody>
                    <a:bodyPr/>
                    <a:lstStyle/>
                    <a:p>
                      <a:pPr algn="ctr" fontAlgn="ctr"/>
                      <a:r>
                        <a:rPr lang="ru-RU" sz="900" b="0" i="0" u="none" strike="noStrike">
                          <a:solidFill>
                            <a:srgbClr val="000000"/>
                          </a:solidFill>
                          <a:latin typeface="Arial"/>
                        </a:rPr>
                        <a:t>22,9%</a:t>
                      </a:r>
                    </a:p>
                  </a:txBody>
                  <a:tcPr marL="9525" marR="9525" marT="9525" marB="0" anchor="ctr"/>
                </a:tc>
              </a:tr>
              <a:tr h="198121">
                <a:tc>
                  <a:txBody>
                    <a:bodyPr/>
                    <a:lstStyle/>
                    <a:p>
                      <a:pPr algn="ctr" fontAlgn="b"/>
                      <a:r>
                        <a:rPr lang="ru-RU" sz="800" b="1" u="none" strike="noStrike" dirty="0">
                          <a:effectLst/>
                        </a:rPr>
                        <a:t>17.30-18.00</a:t>
                      </a:r>
                      <a:endParaRPr lang="ru-RU" sz="800" b="1" i="0" u="none" strike="noStrike" dirty="0">
                        <a:solidFill>
                          <a:srgbClr val="000000"/>
                        </a:solidFill>
                        <a:effectLst/>
                        <a:latin typeface="Calibri"/>
                      </a:endParaRPr>
                    </a:p>
                  </a:txBody>
                  <a:tcPr marL="8704" marR="8704" marT="8704" marB="0" anchor="ctr"/>
                </a:tc>
                <a:tc>
                  <a:txBody>
                    <a:bodyPr/>
                    <a:lstStyle/>
                    <a:p>
                      <a:pPr algn="ctr" fontAlgn="ctr"/>
                      <a:r>
                        <a:rPr lang="ru-RU" sz="900" b="0" i="0" u="none" strike="noStrike">
                          <a:solidFill>
                            <a:srgbClr val="000000"/>
                          </a:solidFill>
                          <a:latin typeface="Arial"/>
                        </a:rPr>
                        <a:t>22,2%</a:t>
                      </a:r>
                    </a:p>
                  </a:txBody>
                  <a:tcPr marL="9525" marR="9525" marT="9525" marB="0" anchor="ctr"/>
                </a:tc>
                <a:tc>
                  <a:txBody>
                    <a:bodyPr/>
                    <a:lstStyle/>
                    <a:p>
                      <a:pPr algn="ctr" fontAlgn="ctr"/>
                      <a:r>
                        <a:rPr lang="ru-RU" sz="900" b="0" i="0" u="none" strike="noStrike">
                          <a:solidFill>
                            <a:srgbClr val="000000"/>
                          </a:solidFill>
                          <a:latin typeface="Arial"/>
                        </a:rPr>
                        <a:t>22,8%</a:t>
                      </a:r>
                    </a:p>
                  </a:txBody>
                  <a:tcPr marL="9525" marR="9525" marT="9525" marB="0" anchor="ctr"/>
                </a:tc>
                <a:tc>
                  <a:txBody>
                    <a:bodyPr/>
                    <a:lstStyle/>
                    <a:p>
                      <a:pPr algn="ctr" fontAlgn="ctr"/>
                      <a:r>
                        <a:rPr lang="ru-RU" sz="900" b="0" i="0" u="none" strike="noStrike">
                          <a:solidFill>
                            <a:srgbClr val="000000"/>
                          </a:solidFill>
                          <a:latin typeface="Arial"/>
                        </a:rPr>
                        <a:t>23,1%</a:t>
                      </a:r>
                    </a:p>
                  </a:txBody>
                  <a:tcPr marL="9525" marR="9525" marT="9525" marB="0" anchor="ctr"/>
                </a:tc>
              </a:tr>
              <a:tr h="198121">
                <a:tc>
                  <a:txBody>
                    <a:bodyPr/>
                    <a:lstStyle/>
                    <a:p>
                      <a:pPr algn="ctr" fontAlgn="b"/>
                      <a:r>
                        <a:rPr lang="ru-RU" sz="800" b="1" u="none" strike="noStrike" dirty="0">
                          <a:effectLst/>
                        </a:rPr>
                        <a:t>18.00-18.30</a:t>
                      </a:r>
                      <a:endParaRPr lang="ru-RU" sz="800" b="1" i="0" u="none" strike="noStrike" dirty="0">
                        <a:solidFill>
                          <a:srgbClr val="000000"/>
                        </a:solidFill>
                        <a:effectLst/>
                        <a:latin typeface="Calibri"/>
                      </a:endParaRPr>
                    </a:p>
                  </a:txBody>
                  <a:tcPr marL="8704" marR="8704" marT="8704" marB="0" anchor="ctr"/>
                </a:tc>
                <a:tc>
                  <a:txBody>
                    <a:bodyPr/>
                    <a:lstStyle/>
                    <a:p>
                      <a:pPr algn="ctr" fontAlgn="ctr"/>
                      <a:r>
                        <a:rPr lang="ru-RU" sz="900" b="0" i="0" u="none" strike="noStrike">
                          <a:solidFill>
                            <a:srgbClr val="000000"/>
                          </a:solidFill>
                          <a:latin typeface="Arial"/>
                        </a:rPr>
                        <a:t>35,2%</a:t>
                      </a:r>
                    </a:p>
                  </a:txBody>
                  <a:tcPr marL="9525" marR="9525" marT="9525" marB="0" anchor="ctr"/>
                </a:tc>
                <a:tc>
                  <a:txBody>
                    <a:bodyPr/>
                    <a:lstStyle/>
                    <a:p>
                      <a:pPr algn="ctr" fontAlgn="ctr"/>
                      <a:r>
                        <a:rPr lang="ru-RU" sz="900" b="0" i="0" u="none" strike="noStrike">
                          <a:solidFill>
                            <a:srgbClr val="000000"/>
                          </a:solidFill>
                          <a:latin typeface="Arial"/>
                        </a:rPr>
                        <a:t>33,9%</a:t>
                      </a:r>
                    </a:p>
                  </a:txBody>
                  <a:tcPr marL="9525" marR="9525" marT="9525" marB="0" anchor="ctr"/>
                </a:tc>
                <a:tc>
                  <a:txBody>
                    <a:bodyPr/>
                    <a:lstStyle/>
                    <a:p>
                      <a:pPr algn="ctr" fontAlgn="ctr"/>
                      <a:r>
                        <a:rPr lang="ru-RU" sz="900" b="0" i="0" u="none" strike="noStrike">
                          <a:solidFill>
                            <a:srgbClr val="000000"/>
                          </a:solidFill>
                          <a:latin typeface="Arial"/>
                        </a:rPr>
                        <a:t>34,3%</a:t>
                      </a:r>
                    </a:p>
                  </a:txBody>
                  <a:tcPr marL="9525" marR="9525" marT="9525" marB="0" anchor="ctr"/>
                </a:tc>
              </a:tr>
              <a:tr h="198121">
                <a:tc>
                  <a:txBody>
                    <a:bodyPr/>
                    <a:lstStyle/>
                    <a:p>
                      <a:pPr algn="ctr" fontAlgn="b"/>
                      <a:r>
                        <a:rPr lang="ru-RU" sz="800" b="1" u="none" strike="noStrike">
                          <a:effectLst/>
                        </a:rPr>
                        <a:t>18.30-19.00</a:t>
                      </a:r>
                      <a:endParaRPr lang="ru-RU" sz="800" b="1" i="0" u="none" strike="noStrike">
                        <a:solidFill>
                          <a:srgbClr val="000000"/>
                        </a:solidFill>
                        <a:effectLst/>
                        <a:latin typeface="Calibri"/>
                      </a:endParaRPr>
                    </a:p>
                  </a:txBody>
                  <a:tcPr marL="8704" marR="8704" marT="8704" marB="0" anchor="ctr"/>
                </a:tc>
                <a:tc>
                  <a:txBody>
                    <a:bodyPr/>
                    <a:lstStyle/>
                    <a:p>
                      <a:pPr algn="ctr" fontAlgn="ctr"/>
                      <a:r>
                        <a:rPr lang="ru-RU" sz="900" b="0" i="0" u="none" strike="noStrike">
                          <a:solidFill>
                            <a:srgbClr val="000000"/>
                          </a:solidFill>
                          <a:latin typeface="Arial"/>
                        </a:rPr>
                        <a:t>37,2%</a:t>
                      </a:r>
                    </a:p>
                  </a:txBody>
                  <a:tcPr marL="9525" marR="9525" marT="9525" marB="0" anchor="ctr"/>
                </a:tc>
                <a:tc>
                  <a:txBody>
                    <a:bodyPr/>
                    <a:lstStyle/>
                    <a:p>
                      <a:pPr algn="ctr" fontAlgn="ctr"/>
                      <a:r>
                        <a:rPr lang="ru-RU" sz="900" b="0" i="0" u="none" strike="noStrike">
                          <a:solidFill>
                            <a:srgbClr val="000000"/>
                          </a:solidFill>
                          <a:latin typeface="Arial"/>
                        </a:rPr>
                        <a:t>35,0%</a:t>
                      </a:r>
                    </a:p>
                  </a:txBody>
                  <a:tcPr marL="9525" marR="9525" marT="9525" marB="0" anchor="ctr"/>
                </a:tc>
                <a:tc>
                  <a:txBody>
                    <a:bodyPr/>
                    <a:lstStyle/>
                    <a:p>
                      <a:pPr algn="ctr" fontAlgn="ctr"/>
                      <a:r>
                        <a:rPr lang="ru-RU" sz="900" b="0" i="0" u="none" strike="noStrike">
                          <a:solidFill>
                            <a:srgbClr val="000000"/>
                          </a:solidFill>
                          <a:latin typeface="Arial"/>
                        </a:rPr>
                        <a:t>35,4%</a:t>
                      </a:r>
                    </a:p>
                  </a:txBody>
                  <a:tcPr marL="9525" marR="9525" marT="9525" marB="0" anchor="ctr"/>
                </a:tc>
              </a:tr>
              <a:tr h="198121">
                <a:tc>
                  <a:txBody>
                    <a:bodyPr/>
                    <a:lstStyle/>
                    <a:p>
                      <a:pPr algn="ctr" fontAlgn="b"/>
                      <a:r>
                        <a:rPr lang="ru-RU" sz="800" b="1" u="none" strike="noStrike">
                          <a:effectLst/>
                        </a:rPr>
                        <a:t>19.00-19.30</a:t>
                      </a:r>
                      <a:endParaRPr lang="ru-RU" sz="800" b="1" i="0" u="none" strike="noStrike">
                        <a:solidFill>
                          <a:srgbClr val="000000"/>
                        </a:solidFill>
                        <a:effectLst/>
                        <a:latin typeface="Calibri"/>
                      </a:endParaRPr>
                    </a:p>
                  </a:txBody>
                  <a:tcPr marL="8704" marR="8704" marT="8704" marB="0" anchor="ctr"/>
                </a:tc>
                <a:tc>
                  <a:txBody>
                    <a:bodyPr/>
                    <a:lstStyle/>
                    <a:p>
                      <a:pPr algn="ctr" fontAlgn="ctr"/>
                      <a:r>
                        <a:rPr lang="ru-RU" sz="900" b="0" i="0" u="none" strike="noStrike">
                          <a:solidFill>
                            <a:srgbClr val="000000"/>
                          </a:solidFill>
                          <a:latin typeface="Arial"/>
                        </a:rPr>
                        <a:t>46,0%</a:t>
                      </a:r>
                    </a:p>
                  </a:txBody>
                  <a:tcPr marL="9525" marR="9525" marT="9525" marB="0" anchor="ctr"/>
                </a:tc>
                <a:tc>
                  <a:txBody>
                    <a:bodyPr/>
                    <a:lstStyle/>
                    <a:p>
                      <a:pPr algn="ctr" fontAlgn="ctr"/>
                      <a:r>
                        <a:rPr lang="ru-RU" sz="900" b="0" i="0" u="none" strike="noStrike">
                          <a:solidFill>
                            <a:srgbClr val="000000"/>
                          </a:solidFill>
                          <a:latin typeface="Arial"/>
                        </a:rPr>
                        <a:t>43,1%</a:t>
                      </a:r>
                    </a:p>
                  </a:txBody>
                  <a:tcPr marL="9525" marR="9525" marT="9525" marB="0" anchor="ctr"/>
                </a:tc>
                <a:tc>
                  <a:txBody>
                    <a:bodyPr/>
                    <a:lstStyle/>
                    <a:p>
                      <a:pPr algn="ctr" fontAlgn="ctr"/>
                      <a:r>
                        <a:rPr lang="ru-RU" sz="900" b="0" i="0" u="none" strike="noStrike">
                          <a:solidFill>
                            <a:srgbClr val="000000"/>
                          </a:solidFill>
                          <a:latin typeface="Arial"/>
                        </a:rPr>
                        <a:t>43,4%</a:t>
                      </a:r>
                    </a:p>
                  </a:txBody>
                  <a:tcPr marL="9525" marR="9525" marT="9525" marB="0" anchor="ctr"/>
                </a:tc>
              </a:tr>
              <a:tr h="198121">
                <a:tc>
                  <a:txBody>
                    <a:bodyPr/>
                    <a:lstStyle/>
                    <a:p>
                      <a:pPr algn="ctr" fontAlgn="b"/>
                      <a:r>
                        <a:rPr lang="ru-RU" sz="800" b="1" u="none" strike="noStrike">
                          <a:effectLst/>
                        </a:rPr>
                        <a:t>19.30-20.00</a:t>
                      </a:r>
                      <a:endParaRPr lang="ru-RU" sz="800" b="1" i="0" u="none" strike="noStrike">
                        <a:solidFill>
                          <a:srgbClr val="000000"/>
                        </a:solidFill>
                        <a:effectLst/>
                        <a:latin typeface="Calibri"/>
                      </a:endParaRPr>
                    </a:p>
                  </a:txBody>
                  <a:tcPr marL="8704" marR="8704" marT="8704" marB="0" anchor="ctr"/>
                </a:tc>
                <a:tc>
                  <a:txBody>
                    <a:bodyPr/>
                    <a:lstStyle/>
                    <a:p>
                      <a:pPr algn="ctr" fontAlgn="ctr"/>
                      <a:r>
                        <a:rPr lang="ru-RU" sz="900" b="0" i="0" u="none" strike="noStrike">
                          <a:solidFill>
                            <a:srgbClr val="000000"/>
                          </a:solidFill>
                          <a:latin typeface="Arial"/>
                        </a:rPr>
                        <a:t>52,0%</a:t>
                      </a:r>
                    </a:p>
                  </a:txBody>
                  <a:tcPr marL="9525" marR="9525" marT="9525" marB="0" anchor="ctr"/>
                </a:tc>
                <a:tc>
                  <a:txBody>
                    <a:bodyPr/>
                    <a:lstStyle/>
                    <a:p>
                      <a:pPr algn="ctr" fontAlgn="ctr"/>
                      <a:r>
                        <a:rPr lang="ru-RU" sz="900" b="0" i="0" u="none" strike="noStrike">
                          <a:solidFill>
                            <a:srgbClr val="000000"/>
                          </a:solidFill>
                          <a:latin typeface="Arial"/>
                        </a:rPr>
                        <a:t>49,9%</a:t>
                      </a:r>
                    </a:p>
                  </a:txBody>
                  <a:tcPr marL="9525" marR="9525" marT="9525" marB="0" anchor="ctr"/>
                </a:tc>
                <a:tc>
                  <a:txBody>
                    <a:bodyPr/>
                    <a:lstStyle/>
                    <a:p>
                      <a:pPr algn="ctr" fontAlgn="ctr"/>
                      <a:r>
                        <a:rPr lang="ru-RU" sz="900" b="0" i="0" u="none" strike="noStrike">
                          <a:solidFill>
                            <a:srgbClr val="000000"/>
                          </a:solidFill>
                          <a:latin typeface="Arial"/>
                        </a:rPr>
                        <a:t>50,9%</a:t>
                      </a:r>
                    </a:p>
                  </a:txBody>
                  <a:tcPr marL="9525" marR="9525" marT="9525" marB="0" anchor="ctr"/>
                </a:tc>
              </a:tr>
              <a:tr h="198121">
                <a:tc>
                  <a:txBody>
                    <a:bodyPr/>
                    <a:lstStyle/>
                    <a:p>
                      <a:pPr algn="ctr" fontAlgn="b"/>
                      <a:r>
                        <a:rPr lang="ru-RU" sz="800" b="1" u="none" strike="noStrike">
                          <a:effectLst/>
                        </a:rPr>
                        <a:t>20.00-20.30</a:t>
                      </a:r>
                      <a:endParaRPr lang="ru-RU" sz="800" b="1" i="0" u="none" strike="noStrike">
                        <a:solidFill>
                          <a:srgbClr val="000000"/>
                        </a:solidFill>
                        <a:effectLst/>
                        <a:latin typeface="Calibri"/>
                      </a:endParaRPr>
                    </a:p>
                  </a:txBody>
                  <a:tcPr marL="8704" marR="8704" marT="8704" marB="0" anchor="ctr"/>
                </a:tc>
                <a:tc>
                  <a:txBody>
                    <a:bodyPr/>
                    <a:lstStyle/>
                    <a:p>
                      <a:pPr algn="ctr" fontAlgn="ctr"/>
                      <a:r>
                        <a:rPr lang="ru-RU" sz="900" b="0" i="0" u="none" strike="noStrike">
                          <a:solidFill>
                            <a:srgbClr val="000000"/>
                          </a:solidFill>
                          <a:latin typeface="Arial"/>
                        </a:rPr>
                        <a:t>65,8%</a:t>
                      </a:r>
                    </a:p>
                  </a:txBody>
                  <a:tcPr marL="9525" marR="9525" marT="9525" marB="0" anchor="ctr"/>
                </a:tc>
                <a:tc>
                  <a:txBody>
                    <a:bodyPr/>
                    <a:lstStyle/>
                    <a:p>
                      <a:pPr algn="ctr" fontAlgn="ctr"/>
                      <a:r>
                        <a:rPr lang="ru-RU" sz="900" b="0" i="0" u="none" strike="noStrike">
                          <a:solidFill>
                            <a:srgbClr val="000000"/>
                          </a:solidFill>
                          <a:latin typeface="Arial"/>
                        </a:rPr>
                        <a:t>63,7%</a:t>
                      </a:r>
                    </a:p>
                  </a:txBody>
                  <a:tcPr marL="9525" marR="9525" marT="9525" marB="0" anchor="ctr"/>
                </a:tc>
                <a:tc>
                  <a:txBody>
                    <a:bodyPr/>
                    <a:lstStyle/>
                    <a:p>
                      <a:pPr algn="ctr" fontAlgn="ctr"/>
                      <a:r>
                        <a:rPr lang="ru-RU" sz="900" b="0" i="0" u="none" strike="noStrike">
                          <a:solidFill>
                            <a:srgbClr val="000000"/>
                          </a:solidFill>
                          <a:latin typeface="Arial"/>
                        </a:rPr>
                        <a:t>63,8%</a:t>
                      </a:r>
                    </a:p>
                  </a:txBody>
                  <a:tcPr marL="9525" marR="9525" marT="9525" marB="0" anchor="ctr"/>
                </a:tc>
              </a:tr>
              <a:tr h="198121">
                <a:tc>
                  <a:txBody>
                    <a:bodyPr/>
                    <a:lstStyle/>
                    <a:p>
                      <a:pPr algn="ctr" fontAlgn="b"/>
                      <a:r>
                        <a:rPr lang="ru-RU" sz="800" b="1" u="none" strike="noStrike" dirty="0">
                          <a:effectLst/>
                        </a:rPr>
                        <a:t>20.30-21.00</a:t>
                      </a:r>
                      <a:endParaRPr lang="ru-RU" sz="800" b="1" i="0" u="none" strike="noStrike" dirty="0">
                        <a:solidFill>
                          <a:srgbClr val="000000"/>
                        </a:solidFill>
                        <a:effectLst/>
                        <a:latin typeface="Calibri"/>
                      </a:endParaRPr>
                    </a:p>
                  </a:txBody>
                  <a:tcPr marL="8704" marR="8704" marT="8704" marB="0" anchor="ctr"/>
                </a:tc>
                <a:tc>
                  <a:txBody>
                    <a:bodyPr/>
                    <a:lstStyle/>
                    <a:p>
                      <a:pPr algn="ctr" fontAlgn="ctr"/>
                      <a:r>
                        <a:rPr lang="ru-RU" sz="900" b="0" i="0" u="none" strike="noStrike">
                          <a:solidFill>
                            <a:srgbClr val="000000"/>
                          </a:solidFill>
                          <a:latin typeface="Arial"/>
                        </a:rPr>
                        <a:t>69,6%</a:t>
                      </a:r>
                    </a:p>
                  </a:txBody>
                  <a:tcPr marL="9525" marR="9525" marT="9525" marB="0" anchor="ctr"/>
                </a:tc>
                <a:tc>
                  <a:txBody>
                    <a:bodyPr/>
                    <a:lstStyle/>
                    <a:p>
                      <a:pPr algn="ctr" fontAlgn="ctr"/>
                      <a:r>
                        <a:rPr lang="ru-RU" sz="900" b="0" i="0" u="none" strike="noStrike">
                          <a:solidFill>
                            <a:srgbClr val="000000"/>
                          </a:solidFill>
                          <a:latin typeface="Arial"/>
                        </a:rPr>
                        <a:t>66,3%</a:t>
                      </a:r>
                    </a:p>
                  </a:txBody>
                  <a:tcPr marL="9525" marR="9525" marT="9525" marB="0" anchor="ctr"/>
                </a:tc>
                <a:tc>
                  <a:txBody>
                    <a:bodyPr/>
                    <a:lstStyle/>
                    <a:p>
                      <a:pPr algn="ctr" fontAlgn="ctr"/>
                      <a:r>
                        <a:rPr lang="ru-RU" sz="900" b="0" i="0" u="none" strike="noStrike">
                          <a:solidFill>
                            <a:srgbClr val="000000"/>
                          </a:solidFill>
                          <a:latin typeface="Arial"/>
                        </a:rPr>
                        <a:t>66,3%</a:t>
                      </a:r>
                    </a:p>
                  </a:txBody>
                  <a:tcPr marL="9525" marR="9525" marT="9525" marB="0" anchor="ctr"/>
                </a:tc>
              </a:tr>
              <a:tr h="198121">
                <a:tc>
                  <a:txBody>
                    <a:bodyPr/>
                    <a:lstStyle/>
                    <a:p>
                      <a:pPr algn="ctr" fontAlgn="b"/>
                      <a:r>
                        <a:rPr lang="ru-RU" sz="800" b="1" u="none" strike="noStrike" dirty="0">
                          <a:effectLst/>
                        </a:rPr>
                        <a:t>21.00-21.30</a:t>
                      </a:r>
                      <a:endParaRPr lang="ru-RU" sz="800" b="1" i="0" u="none" strike="noStrike" dirty="0">
                        <a:solidFill>
                          <a:srgbClr val="000000"/>
                        </a:solidFill>
                        <a:effectLst/>
                        <a:latin typeface="Calibri"/>
                      </a:endParaRPr>
                    </a:p>
                  </a:txBody>
                  <a:tcPr marL="8704" marR="8704" marT="8704" marB="0" anchor="ctr"/>
                </a:tc>
                <a:tc>
                  <a:txBody>
                    <a:bodyPr/>
                    <a:lstStyle/>
                    <a:p>
                      <a:pPr algn="ctr" fontAlgn="ctr"/>
                      <a:r>
                        <a:rPr lang="ru-RU" sz="900" b="0" i="0" u="none" strike="noStrike">
                          <a:solidFill>
                            <a:srgbClr val="000000"/>
                          </a:solidFill>
                          <a:latin typeface="Arial"/>
                        </a:rPr>
                        <a:t>77,1%</a:t>
                      </a:r>
                    </a:p>
                  </a:txBody>
                  <a:tcPr marL="9525" marR="9525" marT="9525" marB="0" anchor="ctr"/>
                </a:tc>
                <a:tc>
                  <a:txBody>
                    <a:bodyPr/>
                    <a:lstStyle/>
                    <a:p>
                      <a:pPr algn="ctr" fontAlgn="ctr"/>
                      <a:r>
                        <a:rPr lang="ru-RU" sz="900" b="0" i="0" u="none" strike="noStrike">
                          <a:solidFill>
                            <a:srgbClr val="000000"/>
                          </a:solidFill>
                          <a:latin typeface="Arial"/>
                        </a:rPr>
                        <a:t>72,9%</a:t>
                      </a:r>
                    </a:p>
                  </a:txBody>
                  <a:tcPr marL="9525" marR="9525" marT="9525" marB="0" anchor="ctr"/>
                </a:tc>
                <a:tc>
                  <a:txBody>
                    <a:bodyPr/>
                    <a:lstStyle/>
                    <a:p>
                      <a:pPr algn="ctr" fontAlgn="ctr"/>
                      <a:r>
                        <a:rPr lang="ru-RU" sz="900" b="0" i="0" u="none" strike="noStrike">
                          <a:solidFill>
                            <a:srgbClr val="000000"/>
                          </a:solidFill>
                          <a:latin typeface="Arial"/>
                        </a:rPr>
                        <a:t>73,3%</a:t>
                      </a:r>
                    </a:p>
                  </a:txBody>
                  <a:tcPr marL="9525" marR="9525" marT="9525" marB="0" anchor="ctr"/>
                </a:tc>
              </a:tr>
              <a:tr h="198121">
                <a:tc>
                  <a:txBody>
                    <a:bodyPr/>
                    <a:lstStyle/>
                    <a:p>
                      <a:pPr algn="ctr" fontAlgn="b"/>
                      <a:r>
                        <a:rPr lang="ru-RU" sz="800" b="1" u="none" strike="noStrike" dirty="0">
                          <a:effectLst/>
                        </a:rPr>
                        <a:t>21.30-22.00</a:t>
                      </a:r>
                      <a:endParaRPr lang="ru-RU" sz="800" b="1" i="0" u="none" strike="noStrike" dirty="0">
                        <a:solidFill>
                          <a:srgbClr val="000000"/>
                        </a:solidFill>
                        <a:effectLst/>
                        <a:latin typeface="Calibri"/>
                      </a:endParaRPr>
                    </a:p>
                  </a:txBody>
                  <a:tcPr marL="8704" marR="8704" marT="8704" marB="0" anchor="ctr"/>
                </a:tc>
                <a:tc>
                  <a:txBody>
                    <a:bodyPr/>
                    <a:lstStyle/>
                    <a:p>
                      <a:pPr algn="ctr" fontAlgn="ctr"/>
                      <a:r>
                        <a:rPr lang="ru-RU" sz="900" b="0" i="0" u="none" strike="noStrike">
                          <a:solidFill>
                            <a:srgbClr val="000000"/>
                          </a:solidFill>
                          <a:latin typeface="Arial"/>
                        </a:rPr>
                        <a:t>74,0%</a:t>
                      </a:r>
                    </a:p>
                  </a:txBody>
                  <a:tcPr marL="9525" marR="9525" marT="9525" marB="0" anchor="ctr"/>
                </a:tc>
                <a:tc>
                  <a:txBody>
                    <a:bodyPr/>
                    <a:lstStyle/>
                    <a:p>
                      <a:pPr algn="ctr" fontAlgn="ctr"/>
                      <a:r>
                        <a:rPr lang="ru-RU" sz="900" b="0" i="0" u="none" strike="noStrike">
                          <a:solidFill>
                            <a:srgbClr val="000000"/>
                          </a:solidFill>
                          <a:latin typeface="Arial"/>
                        </a:rPr>
                        <a:t>71,6%</a:t>
                      </a:r>
                    </a:p>
                  </a:txBody>
                  <a:tcPr marL="9525" marR="9525" marT="9525" marB="0" anchor="ctr"/>
                </a:tc>
                <a:tc>
                  <a:txBody>
                    <a:bodyPr/>
                    <a:lstStyle/>
                    <a:p>
                      <a:pPr algn="ctr" fontAlgn="ctr"/>
                      <a:r>
                        <a:rPr lang="ru-RU" sz="900" b="0" i="0" u="none" strike="noStrike">
                          <a:solidFill>
                            <a:srgbClr val="000000"/>
                          </a:solidFill>
                          <a:latin typeface="Arial"/>
                        </a:rPr>
                        <a:t>71,4%</a:t>
                      </a:r>
                    </a:p>
                  </a:txBody>
                  <a:tcPr marL="9525" marR="9525" marT="9525" marB="0" anchor="ctr"/>
                </a:tc>
              </a:tr>
              <a:tr h="198121">
                <a:tc>
                  <a:txBody>
                    <a:bodyPr/>
                    <a:lstStyle/>
                    <a:p>
                      <a:pPr algn="ctr" fontAlgn="b"/>
                      <a:r>
                        <a:rPr lang="ru-RU" sz="800" b="1" u="none" strike="noStrike" dirty="0">
                          <a:effectLst/>
                        </a:rPr>
                        <a:t>22.00-22.30</a:t>
                      </a:r>
                      <a:endParaRPr lang="ru-RU" sz="800" b="1" i="0" u="none" strike="noStrike" dirty="0">
                        <a:solidFill>
                          <a:srgbClr val="000000"/>
                        </a:solidFill>
                        <a:effectLst/>
                        <a:latin typeface="Calibri"/>
                      </a:endParaRPr>
                    </a:p>
                  </a:txBody>
                  <a:tcPr marL="8704" marR="8704" marT="8704" marB="0" anchor="ctr"/>
                </a:tc>
                <a:tc>
                  <a:txBody>
                    <a:bodyPr/>
                    <a:lstStyle/>
                    <a:p>
                      <a:pPr algn="ctr" fontAlgn="ctr"/>
                      <a:r>
                        <a:rPr lang="ru-RU" sz="900" b="0" i="0" u="none" strike="noStrike">
                          <a:solidFill>
                            <a:srgbClr val="000000"/>
                          </a:solidFill>
                          <a:latin typeface="Arial"/>
                        </a:rPr>
                        <a:t>76,9%</a:t>
                      </a:r>
                    </a:p>
                  </a:txBody>
                  <a:tcPr marL="9525" marR="9525" marT="9525" marB="0" anchor="ctr"/>
                </a:tc>
                <a:tc>
                  <a:txBody>
                    <a:bodyPr/>
                    <a:lstStyle/>
                    <a:p>
                      <a:pPr algn="ctr" fontAlgn="ctr"/>
                      <a:r>
                        <a:rPr lang="ru-RU" sz="900" b="0" i="0" u="none" strike="noStrike">
                          <a:solidFill>
                            <a:srgbClr val="000000"/>
                          </a:solidFill>
                          <a:latin typeface="Arial"/>
                        </a:rPr>
                        <a:t>75,0%</a:t>
                      </a:r>
                    </a:p>
                  </a:txBody>
                  <a:tcPr marL="9525" marR="9525" marT="9525" marB="0" anchor="ctr"/>
                </a:tc>
                <a:tc>
                  <a:txBody>
                    <a:bodyPr/>
                    <a:lstStyle/>
                    <a:p>
                      <a:pPr algn="ctr" fontAlgn="ctr"/>
                      <a:r>
                        <a:rPr lang="ru-RU" sz="900" b="0" i="0" u="none" strike="noStrike">
                          <a:solidFill>
                            <a:srgbClr val="000000"/>
                          </a:solidFill>
                          <a:latin typeface="Arial"/>
                        </a:rPr>
                        <a:t>75,4%</a:t>
                      </a:r>
                    </a:p>
                  </a:txBody>
                  <a:tcPr marL="9525" marR="9525" marT="9525" marB="0" anchor="ctr"/>
                </a:tc>
              </a:tr>
              <a:tr h="198121">
                <a:tc>
                  <a:txBody>
                    <a:bodyPr/>
                    <a:lstStyle/>
                    <a:p>
                      <a:pPr algn="ctr" fontAlgn="b"/>
                      <a:r>
                        <a:rPr lang="ru-RU" sz="800" b="1" u="none" strike="noStrike" dirty="0">
                          <a:effectLst/>
                        </a:rPr>
                        <a:t>22.30-23.00</a:t>
                      </a:r>
                      <a:endParaRPr lang="ru-RU" sz="800" b="1" i="0" u="none" strike="noStrike" dirty="0">
                        <a:solidFill>
                          <a:srgbClr val="000000"/>
                        </a:solidFill>
                        <a:effectLst/>
                        <a:latin typeface="Calibri"/>
                      </a:endParaRPr>
                    </a:p>
                  </a:txBody>
                  <a:tcPr marL="8704" marR="8704" marT="8704" marB="0" anchor="ctr"/>
                </a:tc>
                <a:tc>
                  <a:txBody>
                    <a:bodyPr/>
                    <a:lstStyle/>
                    <a:p>
                      <a:pPr algn="ctr" fontAlgn="ctr"/>
                      <a:r>
                        <a:rPr lang="ru-RU" sz="900" b="0" i="0" u="none" strike="noStrike">
                          <a:solidFill>
                            <a:srgbClr val="000000"/>
                          </a:solidFill>
                          <a:latin typeface="Arial"/>
                        </a:rPr>
                        <a:t>69,2%</a:t>
                      </a:r>
                    </a:p>
                  </a:txBody>
                  <a:tcPr marL="9525" marR="9525" marT="9525" marB="0" anchor="ctr"/>
                </a:tc>
                <a:tc>
                  <a:txBody>
                    <a:bodyPr/>
                    <a:lstStyle/>
                    <a:p>
                      <a:pPr algn="ctr" fontAlgn="ctr"/>
                      <a:r>
                        <a:rPr lang="ru-RU" sz="900" b="0" i="0" u="none" strike="noStrike">
                          <a:solidFill>
                            <a:srgbClr val="000000"/>
                          </a:solidFill>
                          <a:latin typeface="Arial"/>
                        </a:rPr>
                        <a:t>68,0%</a:t>
                      </a:r>
                    </a:p>
                  </a:txBody>
                  <a:tcPr marL="9525" marR="9525" marT="9525" marB="0" anchor="ctr"/>
                </a:tc>
                <a:tc>
                  <a:txBody>
                    <a:bodyPr/>
                    <a:lstStyle/>
                    <a:p>
                      <a:pPr algn="ctr" fontAlgn="ctr"/>
                      <a:r>
                        <a:rPr lang="ru-RU" sz="900" b="0" i="0" u="none" strike="noStrike">
                          <a:solidFill>
                            <a:srgbClr val="000000"/>
                          </a:solidFill>
                          <a:latin typeface="Arial"/>
                        </a:rPr>
                        <a:t>68,2%</a:t>
                      </a:r>
                    </a:p>
                  </a:txBody>
                  <a:tcPr marL="9525" marR="9525" marT="9525" marB="0" anchor="ctr"/>
                </a:tc>
              </a:tr>
              <a:tr h="198121">
                <a:tc>
                  <a:txBody>
                    <a:bodyPr/>
                    <a:lstStyle/>
                    <a:p>
                      <a:pPr algn="ctr" fontAlgn="b"/>
                      <a:r>
                        <a:rPr lang="ru-RU" sz="800" b="1" u="none" strike="noStrike" dirty="0">
                          <a:effectLst/>
                        </a:rPr>
                        <a:t>23.00-23.30</a:t>
                      </a:r>
                      <a:endParaRPr lang="ru-RU" sz="800" b="1" i="0" u="none" strike="noStrike" dirty="0">
                        <a:solidFill>
                          <a:srgbClr val="000000"/>
                        </a:solidFill>
                        <a:effectLst/>
                        <a:latin typeface="Calibri"/>
                      </a:endParaRPr>
                    </a:p>
                  </a:txBody>
                  <a:tcPr marL="8704" marR="8704" marT="8704" marB="0" anchor="ctr"/>
                </a:tc>
                <a:tc>
                  <a:txBody>
                    <a:bodyPr/>
                    <a:lstStyle/>
                    <a:p>
                      <a:pPr algn="ctr" fontAlgn="ctr"/>
                      <a:r>
                        <a:rPr lang="ru-RU" sz="900" b="0" i="0" u="none" strike="noStrike">
                          <a:solidFill>
                            <a:srgbClr val="000000"/>
                          </a:solidFill>
                          <a:latin typeface="Arial"/>
                        </a:rPr>
                        <a:t>64,8%</a:t>
                      </a:r>
                    </a:p>
                  </a:txBody>
                  <a:tcPr marL="9525" marR="9525" marT="9525" marB="0" anchor="ctr"/>
                </a:tc>
                <a:tc>
                  <a:txBody>
                    <a:bodyPr/>
                    <a:lstStyle/>
                    <a:p>
                      <a:pPr algn="ctr" fontAlgn="ctr"/>
                      <a:r>
                        <a:rPr lang="ru-RU" sz="900" b="0" i="0" u="none" strike="noStrike">
                          <a:solidFill>
                            <a:srgbClr val="000000"/>
                          </a:solidFill>
                          <a:latin typeface="Arial"/>
                        </a:rPr>
                        <a:t>63,5%</a:t>
                      </a:r>
                    </a:p>
                  </a:txBody>
                  <a:tcPr marL="9525" marR="9525" marT="9525" marB="0" anchor="ctr"/>
                </a:tc>
                <a:tc>
                  <a:txBody>
                    <a:bodyPr/>
                    <a:lstStyle/>
                    <a:p>
                      <a:pPr algn="ctr" fontAlgn="ctr"/>
                      <a:r>
                        <a:rPr lang="ru-RU" sz="900" b="0" i="0" u="none" strike="noStrike">
                          <a:solidFill>
                            <a:srgbClr val="000000"/>
                          </a:solidFill>
                          <a:latin typeface="Arial"/>
                        </a:rPr>
                        <a:t>63,8%</a:t>
                      </a:r>
                    </a:p>
                  </a:txBody>
                  <a:tcPr marL="9525" marR="9525" marT="9525" marB="0" anchor="ctr"/>
                </a:tc>
              </a:tr>
              <a:tr h="198121">
                <a:tc>
                  <a:txBody>
                    <a:bodyPr/>
                    <a:lstStyle/>
                    <a:p>
                      <a:pPr algn="ctr" fontAlgn="b"/>
                      <a:r>
                        <a:rPr lang="ru-RU" sz="800" b="1" u="none" strike="noStrike" dirty="0">
                          <a:effectLst/>
                        </a:rPr>
                        <a:t>23.30-0.00</a:t>
                      </a:r>
                      <a:endParaRPr lang="ru-RU" sz="800" b="1" i="0" u="none" strike="noStrike" dirty="0">
                        <a:solidFill>
                          <a:srgbClr val="000000"/>
                        </a:solidFill>
                        <a:effectLst/>
                        <a:latin typeface="Calibri"/>
                      </a:endParaRPr>
                    </a:p>
                  </a:txBody>
                  <a:tcPr marL="8704" marR="8704" marT="8704" marB="0" anchor="ctr"/>
                </a:tc>
                <a:tc>
                  <a:txBody>
                    <a:bodyPr/>
                    <a:lstStyle/>
                    <a:p>
                      <a:pPr algn="ctr" fontAlgn="ctr"/>
                      <a:r>
                        <a:rPr lang="ru-RU" sz="900" b="0" i="0" u="none" strike="noStrike">
                          <a:solidFill>
                            <a:srgbClr val="000000"/>
                          </a:solidFill>
                          <a:latin typeface="Arial"/>
                        </a:rPr>
                        <a:t>53,8%</a:t>
                      </a:r>
                    </a:p>
                  </a:txBody>
                  <a:tcPr marL="9525" marR="9525" marT="9525" marB="0" anchor="ctr"/>
                </a:tc>
                <a:tc>
                  <a:txBody>
                    <a:bodyPr/>
                    <a:lstStyle/>
                    <a:p>
                      <a:pPr algn="ctr" fontAlgn="ctr"/>
                      <a:r>
                        <a:rPr lang="ru-RU" sz="900" b="0" i="0" u="none" strike="noStrike">
                          <a:solidFill>
                            <a:srgbClr val="000000"/>
                          </a:solidFill>
                          <a:latin typeface="Arial"/>
                        </a:rPr>
                        <a:t>53,1%</a:t>
                      </a:r>
                    </a:p>
                  </a:txBody>
                  <a:tcPr marL="9525" marR="9525" marT="9525" marB="0" anchor="ctr"/>
                </a:tc>
                <a:tc>
                  <a:txBody>
                    <a:bodyPr/>
                    <a:lstStyle/>
                    <a:p>
                      <a:pPr algn="ctr" fontAlgn="ctr"/>
                      <a:r>
                        <a:rPr lang="ru-RU" sz="900" b="0" i="0" u="none" strike="noStrike">
                          <a:solidFill>
                            <a:srgbClr val="000000"/>
                          </a:solidFill>
                          <a:latin typeface="Arial"/>
                        </a:rPr>
                        <a:t>53,2%</a:t>
                      </a:r>
                    </a:p>
                  </a:txBody>
                  <a:tcPr marL="9525" marR="9525" marT="9525" marB="0" anchor="ctr"/>
                </a:tc>
              </a:tr>
              <a:tr h="198121">
                <a:tc>
                  <a:txBody>
                    <a:bodyPr/>
                    <a:lstStyle/>
                    <a:p>
                      <a:pPr algn="ctr" fontAlgn="b"/>
                      <a:r>
                        <a:rPr lang="ru-RU" sz="800" b="1" u="none" strike="noStrike" dirty="0">
                          <a:effectLst/>
                        </a:rPr>
                        <a:t>0.00-0.30</a:t>
                      </a:r>
                      <a:endParaRPr lang="ru-RU" sz="800" b="1" i="0" u="none" strike="noStrike" dirty="0">
                        <a:solidFill>
                          <a:srgbClr val="000000"/>
                        </a:solidFill>
                        <a:effectLst/>
                        <a:latin typeface="Calibri"/>
                      </a:endParaRPr>
                    </a:p>
                  </a:txBody>
                  <a:tcPr marL="8704" marR="8704" marT="8704" marB="0" anchor="ctr"/>
                </a:tc>
                <a:tc>
                  <a:txBody>
                    <a:bodyPr/>
                    <a:lstStyle/>
                    <a:p>
                      <a:pPr algn="ctr" fontAlgn="ctr"/>
                      <a:r>
                        <a:rPr lang="ru-RU" sz="900" b="0" i="0" u="none" strike="noStrike">
                          <a:solidFill>
                            <a:srgbClr val="000000"/>
                          </a:solidFill>
                          <a:latin typeface="Arial"/>
                        </a:rPr>
                        <a:t>34,4%</a:t>
                      </a:r>
                    </a:p>
                  </a:txBody>
                  <a:tcPr marL="9525" marR="9525" marT="9525" marB="0" anchor="ctr"/>
                </a:tc>
                <a:tc>
                  <a:txBody>
                    <a:bodyPr/>
                    <a:lstStyle/>
                    <a:p>
                      <a:pPr algn="ctr" fontAlgn="ctr"/>
                      <a:r>
                        <a:rPr lang="ru-RU" sz="900" b="0" i="0" u="none" strike="noStrike">
                          <a:solidFill>
                            <a:srgbClr val="000000"/>
                          </a:solidFill>
                          <a:latin typeface="Arial"/>
                        </a:rPr>
                        <a:t>33,3%</a:t>
                      </a:r>
                    </a:p>
                  </a:txBody>
                  <a:tcPr marL="9525" marR="9525" marT="9525" marB="0" anchor="ctr"/>
                </a:tc>
                <a:tc>
                  <a:txBody>
                    <a:bodyPr/>
                    <a:lstStyle/>
                    <a:p>
                      <a:pPr algn="ctr" fontAlgn="ctr"/>
                      <a:r>
                        <a:rPr lang="ru-RU" sz="900" b="0" i="0" u="none" strike="noStrike">
                          <a:solidFill>
                            <a:srgbClr val="000000"/>
                          </a:solidFill>
                          <a:latin typeface="Arial"/>
                        </a:rPr>
                        <a:t>33,3%</a:t>
                      </a:r>
                    </a:p>
                  </a:txBody>
                  <a:tcPr marL="9525" marR="9525" marT="9525" marB="0" anchor="ctr"/>
                </a:tc>
              </a:tr>
              <a:tr h="198121">
                <a:tc>
                  <a:txBody>
                    <a:bodyPr/>
                    <a:lstStyle/>
                    <a:p>
                      <a:pPr algn="ctr" fontAlgn="b"/>
                      <a:r>
                        <a:rPr lang="ru-RU" sz="800" b="1" u="none" strike="noStrike" dirty="0">
                          <a:effectLst/>
                        </a:rPr>
                        <a:t>0.30-1.00</a:t>
                      </a:r>
                      <a:endParaRPr lang="ru-RU" sz="800" b="1" i="0" u="none" strike="noStrike" dirty="0">
                        <a:solidFill>
                          <a:srgbClr val="000000"/>
                        </a:solidFill>
                        <a:effectLst/>
                        <a:latin typeface="Calibri"/>
                      </a:endParaRPr>
                    </a:p>
                  </a:txBody>
                  <a:tcPr marL="8704" marR="8704" marT="8704" marB="0" anchor="ctr"/>
                </a:tc>
                <a:tc>
                  <a:txBody>
                    <a:bodyPr/>
                    <a:lstStyle/>
                    <a:p>
                      <a:pPr algn="ctr" fontAlgn="ctr"/>
                      <a:r>
                        <a:rPr lang="ru-RU" sz="900" b="0" i="0" u="none" strike="noStrike">
                          <a:solidFill>
                            <a:srgbClr val="000000"/>
                          </a:solidFill>
                          <a:latin typeface="Arial"/>
                        </a:rPr>
                        <a:t>21,8%</a:t>
                      </a:r>
                    </a:p>
                  </a:txBody>
                  <a:tcPr marL="9525" marR="9525" marT="9525" marB="0" anchor="ctr"/>
                </a:tc>
                <a:tc>
                  <a:txBody>
                    <a:bodyPr/>
                    <a:lstStyle/>
                    <a:p>
                      <a:pPr algn="ctr" fontAlgn="ctr"/>
                      <a:r>
                        <a:rPr lang="ru-RU" sz="900" b="0" i="0" u="none" strike="noStrike">
                          <a:solidFill>
                            <a:srgbClr val="000000"/>
                          </a:solidFill>
                          <a:latin typeface="Arial"/>
                        </a:rPr>
                        <a:t>20,3%</a:t>
                      </a:r>
                    </a:p>
                  </a:txBody>
                  <a:tcPr marL="9525" marR="9525" marT="9525" marB="0" anchor="ctr"/>
                </a:tc>
                <a:tc>
                  <a:txBody>
                    <a:bodyPr/>
                    <a:lstStyle/>
                    <a:p>
                      <a:pPr algn="ctr" fontAlgn="ctr"/>
                      <a:r>
                        <a:rPr lang="ru-RU" sz="900" b="0" i="0" u="none" strike="noStrike">
                          <a:solidFill>
                            <a:srgbClr val="000000"/>
                          </a:solidFill>
                          <a:latin typeface="Arial"/>
                        </a:rPr>
                        <a:t>20,5%</a:t>
                      </a:r>
                    </a:p>
                  </a:txBody>
                  <a:tcPr marL="9525" marR="9525" marT="9525" marB="0" anchor="ctr"/>
                </a:tc>
              </a:tr>
              <a:tr h="198121">
                <a:tc>
                  <a:txBody>
                    <a:bodyPr/>
                    <a:lstStyle/>
                    <a:p>
                      <a:pPr algn="ctr" fontAlgn="b"/>
                      <a:r>
                        <a:rPr lang="ru-RU" sz="800" b="1" u="none" strike="noStrike" dirty="0">
                          <a:effectLst/>
                        </a:rPr>
                        <a:t>1.00-1.30</a:t>
                      </a:r>
                      <a:endParaRPr lang="ru-RU" sz="800" b="1" i="0" u="none" strike="noStrike" dirty="0">
                        <a:solidFill>
                          <a:srgbClr val="000000"/>
                        </a:solidFill>
                        <a:effectLst/>
                        <a:latin typeface="Calibri"/>
                      </a:endParaRPr>
                    </a:p>
                  </a:txBody>
                  <a:tcPr marL="8704" marR="8704" marT="8704" marB="0" anchor="ctr"/>
                </a:tc>
                <a:tc>
                  <a:txBody>
                    <a:bodyPr/>
                    <a:lstStyle/>
                    <a:p>
                      <a:pPr algn="ctr" fontAlgn="ctr"/>
                      <a:r>
                        <a:rPr lang="ru-RU" sz="900" b="0" i="0" u="none" strike="noStrike">
                          <a:solidFill>
                            <a:srgbClr val="000000"/>
                          </a:solidFill>
                          <a:latin typeface="Arial"/>
                        </a:rPr>
                        <a:t>16,7%</a:t>
                      </a:r>
                    </a:p>
                  </a:txBody>
                  <a:tcPr marL="9525" marR="9525" marT="9525" marB="0" anchor="ctr"/>
                </a:tc>
                <a:tc>
                  <a:txBody>
                    <a:bodyPr/>
                    <a:lstStyle/>
                    <a:p>
                      <a:pPr algn="ctr" fontAlgn="ctr"/>
                      <a:r>
                        <a:rPr lang="ru-RU" sz="900" b="0" i="0" u="none" strike="noStrike">
                          <a:solidFill>
                            <a:srgbClr val="000000"/>
                          </a:solidFill>
                          <a:latin typeface="Arial"/>
                        </a:rPr>
                        <a:t>15,4%</a:t>
                      </a:r>
                    </a:p>
                  </a:txBody>
                  <a:tcPr marL="9525" marR="9525" marT="9525" marB="0" anchor="ctr"/>
                </a:tc>
                <a:tc>
                  <a:txBody>
                    <a:bodyPr/>
                    <a:lstStyle/>
                    <a:p>
                      <a:pPr algn="ctr" fontAlgn="ctr"/>
                      <a:r>
                        <a:rPr lang="ru-RU" sz="900" b="0" i="0" u="none" strike="noStrike">
                          <a:solidFill>
                            <a:srgbClr val="000000"/>
                          </a:solidFill>
                          <a:latin typeface="Arial"/>
                        </a:rPr>
                        <a:t>15,5%</a:t>
                      </a:r>
                    </a:p>
                  </a:txBody>
                  <a:tcPr marL="9525" marR="9525" marT="9525" marB="0" anchor="ctr"/>
                </a:tc>
              </a:tr>
              <a:tr h="198121">
                <a:tc>
                  <a:txBody>
                    <a:bodyPr/>
                    <a:lstStyle/>
                    <a:p>
                      <a:pPr algn="ctr" fontAlgn="b"/>
                      <a:r>
                        <a:rPr lang="ru-RU" sz="800" b="1" u="none" strike="noStrike" dirty="0">
                          <a:effectLst/>
                        </a:rPr>
                        <a:t>1.30-2.00</a:t>
                      </a:r>
                      <a:endParaRPr lang="ru-RU" sz="800" b="1" i="0" u="none" strike="noStrike" dirty="0">
                        <a:solidFill>
                          <a:srgbClr val="000000"/>
                        </a:solidFill>
                        <a:effectLst/>
                        <a:latin typeface="Calibri"/>
                      </a:endParaRPr>
                    </a:p>
                  </a:txBody>
                  <a:tcPr marL="8704" marR="8704" marT="8704" marB="0" anchor="ctr"/>
                </a:tc>
                <a:tc>
                  <a:txBody>
                    <a:bodyPr/>
                    <a:lstStyle/>
                    <a:p>
                      <a:pPr algn="ctr" fontAlgn="ctr"/>
                      <a:r>
                        <a:rPr lang="ru-RU" sz="900" b="0" i="0" u="none" strike="noStrike">
                          <a:solidFill>
                            <a:srgbClr val="000000"/>
                          </a:solidFill>
                          <a:latin typeface="Arial"/>
                        </a:rPr>
                        <a:t>10,1%</a:t>
                      </a:r>
                    </a:p>
                  </a:txBody>
                  <a:tcPr marL="9525" marR="9525" marT="9525" marB="0" anchor="ctr"/>
                </a:tc>
                <a:tc>
                  <a:txBody>
                    <a:bodyPr/>
                    <a:lstStyle/>
                    <a:p>
                      <a:pPr algn="ctr" fontAlgn="ctr"/>
                      <a:r>
                        <a:rPr lang="ru-RU" sz="900" b="0" i="0" u="none" strike="noStrike">
                          <a:solidFill>
                            <a:srgbClr val="000000"/>
                          </a:solidFill>
                          <a:latin typeface="Arial"/>
                        </a:rPr>
                        <a:t>9,4%</a:t>
                      </a:r>
                    </a:p>
                  </a:txBody>
                  <a:tcPr marL="9525" marR="9525" marT="9525" marB="0" anchor="ctr"/>
                </a:tc>
                <a:tc>
                  <a:txBody>
                    <a:bodyPr/>
                    <a:lstStyle/>
                    <a:p>
                      <a:pPr algn="ctr" fontAlgn="ctr"/>
                      <a:r>
                        <a:rPr lang="ru-RU" sz="900" b="0" i="0" u="none" strike="noStrike">
                          <a:solidFill>
                            <a:srgbClr val="000000"/>
                          </a:solidFill>
                          <a:latin typeface="Arial"/>
                        </a:rPr>
                        <a:t>9,5%</a:t>
                      </a:r>
                    </a:p>
                  </a:txBody>
                  <a:tcPr marL="9525" marR="9525" marT="9525" marB="0" anchor="ctr"/>
                </a:tc>
              </a:tr>
              <a:tr h="198121">
                <a:tc>
                  <a:txBody>
                    <a:bodyPr/>
                    <a:lstStyle/>
                    <a:p>
                      <a:pPr algn="ctr" fontAlgn="b"/>
                      <a:r>
                        <a:rPr lang="ru-RU" sz="800" b="1" u="none" strike="noStrike" dirty="0">
                          <a:effectLst/>
                        </a:rPr>
                        <a:t>2.00-2.30</a:t>
                      </a:r>
                      <a:endParaRPr lang="ru-RU" sz="800" b="1" i="0" u="none" strike="noStrike" dirty="0">
                        <a:solidFill>
                          <a:srgbClr val="000000"/>
                        </a:solidFill>
                        <a:effectLst/>
                        <a:latin typeface="Calibri"/>
                      </a:endParaRPr>
                    </a:p>
                  </a:txBody>
                  <a:tcPr marL="8704" marR="8704" marT="8704" marB="0" anchor="ctr"/>
                </a:tc>
                <a:tc>
                  <a:txBody>
                    <a:bodyPr/>
                    <a:lstStyle/>
                    <a:p>
                      <a:pPr algn="ctr" fontAlgn="ctr"/>
                      <a:r>
                        <a:rPr lang="ru-RU" sz="900" b="0" i="0" u="none" strike="noStrike">
                          <a:solidFill>
                            <a:srgbClr val="000000"/>
                          </a:solidFill>
                          <a:latin typeface="Arial"/>
                        </a:rPr>
                        <a:t>8,4%</a:t>
                      </a:r>
                    </a:p>
                  </a:txBody>
                  <a:tcPr marL="9525" marR="9525" marT="9525" marB="0" anchor="ctr"/>
                </a:tc>
                <a:tc>
                  <a:txBody>
                    <a:bodyPr/>
                    <a:lstStyle/>
                    <a:p>
                      <a:pPr algn="ctr" fontAlgn="ctr"/>
                      <a:r>
                        <a:rPr lang="ru-RU" sz="900" b="0" i="0" u="none" strike="noStrike">
                          <a:solidFill>
                            <a:srgbClr val="000000"/>
                          </a:solidFill>
                          <a:latin typeface="Arial"/>
                        </a:rPr>
                        <a:t>7,9%</a:t>
                      </a:r>
                    </a:p>
                  </a:txBody>
                  <a:tcPr marL="9525" marR="9525" marT="9525" marB="0" anchor="ctr"/>
                </a:tc>
                <a:tc>
                  <a:txBody>
                    <a:bodyPr/>
                    <a:lstStyle/>
                    <a:p>
                      <a:pPr algn="ctr" fontAlgn="ctr"/>
                      <a:r>
                        <a:rPr lang="ru-RU" sz="900" b="0" i="0" u="none" strike="noStrike">
                          <a:solidFill>
                            <a:srgbClr val="000000"/>
                          </a:solidFill>
                          <a:latin typeface="Arial"/>
                        </a:rPr>
                        <a:t>7,8%</a:t>
                      </a:r>
                    </a:p>
                  </a:txBody>
                  <a:tcPr marL="9525" marR="9525" marT="9525" marB="0" anchor="ctr"/>
                </a:tc>
              </a:tr>
              <a:tr h="198121">
                <a:tc>
                  <a:txBody>
                    <a:bodyPr/>
                    <a:lstStyle/>
                    <a:p>
                      <a:pPr algn="ctr" fontAlgn="b"/>
                      <a:r>
                        <a:rPr lang="ru-RU" sz="800" b="1" u="none" strike="noStrike" dirty="0">
                          <a:effectLst/>
                        </a:rPr>
                        <a:t>2.30-3.00</a:t>
                      </a:r>
                      <a:endParaRPr lang="ru-RU" sz="800" b="1" i="0" u="none" strike="noStrike" dirty="0">
                        <a:solidFill>
                          <a:srgbClr val="000000"/>
                        </a:solidFill>
                        <a:effectLst/>
                        <a:latin typeface="Calibri"/>
                      </a:endParaRPr>
                    </a:p>
                  </a:txBody>
                  <a:tcPr marL="8704" marR="8704" marT="8704" marB="0" anchor="ctr"/>
                </a:tc>
                <a:tc>
                  <a:txBody>
                    <a:bodyPr/>
                    <a:lstStyle/>
                    <a:p>
                      <a:pPr algn="ctr" fontAlgn="ctr"/>
                      <a:r>
                        <a:rPr lang="ru-RU" sz="900" b="0" i="0" u="none" strike="noStrike">
                          <a:solidFill>
                            <a:srgbClr val="000000"/>
                          </a:solidFill>
                          <a:latin typeface="Arial"/>
                        </a:rPr>
                        <a:t>5,5%</a:t>
                      </a:r>
                    </a:p>
                  </a:txBody>
                  <a:tcPr marL="9525" marR="9525" marT="9525" marB="0" anchor="ctr"/>
                </a:tc>
                <a:tc>
                  <a:txBody>
                    <a:bodyPr/>
                    <a:lstStyle/>
                    <a:p>
                      <a:pPr algn="ctr" fontAlgn="ctr"/>
                      <a:r>
                        <a:rPr lang="ru-RU" sz="900" b="0" i="0" u="none" strike="noStrike">
                          <a:solidFill>
                            <a:srgbClr val="000000"/>
                          </a:solidFill>
                          <a:latin typeface="Arial"/>
                        </a:rPr>
                        <a:t>4,7%</a:t>
                      </a:r>
                    </a:p>
                  </a:txBody>
                  <a:tcPr marL="9525" marR="9525" marT="9525" marB="0" anchor="ctr"/>
                </a:tc>
                <a:tc>
                  <a:txBody>
                    <a:bodyPr/>
                    <a:lstStyle/>
                    <a:p>
                      <a:pPr algn="ctr" fontAlgn="ctr"/>
                      <a:r>
                        <a:rPr lang="ru-RU" sz="900" b="0" i="0" u="none" strike="noStrike">
                          <a:solidFill>
                            <a:srgbClr val="000000"/>
                          </a:solidFill>
                          <a:latin typeface="Arial"/>
                        </a:rPr>
                        <a:t>4,7%</a:t>
                      </a:r>
                    </a:p>
                  </a:txBody>
                  <a:tcPr marL="9525" marR="9525" marT="9525" marB="0" anchor="ctr"/>
                </a:tc>
              </a:tr>
              <a:tr h="198121">
                <a:tc>
                  <a:txBody>
                    <a:bodyPr/>
                    <a:lstStyle/>
                    <a:p>
                      <a:pPr algn="ctr" fontAlgn="b"/>
                      <a:r>
                        <a:rPr lang="ru-RU" sz="800" b="1" u="none" strike="noStrike" dirty="0">
                          <a:effectLst/>
                        </a:rPr>
                        <a:t>3.00-3.30</a:t>
                      </a:r>
                      <a:endParaRPr lang="ru-RU" sz="800" b="1" i="0" u="none" strike="noStrike" dirty="0">
                        <a:solidFill>
                          <a:srgbClr val="000000"/>
                        </a:solidFill>
                        <a:effectLst/>
                        <a:latin typeface="Calibri"/>
                      </a:endParaRPr>
                    </a:p>
                  </a:txBody>
                  <a:tcPr marL="8704" marR="8704" marT="8704" marB="0" anchor="ctr"/>
                </a:tc>
                <a:tc>
                  <a:txBody>
                    <a:bodyPr/>
                    <a:lstStyle/>
                    <a:p>
                      <a:pPr algn="ctr" fontAlgn="ctr"/>
                      <a:r>
                        <a:rPr lang="ru-RU" sz="900" b="0" i="0" u="none" strike="noStrike">
                          <a:solidFill>
                            <a:srgbClr val="000000"/>
                          </a:solidFill>
                          <a:latin typeface="Arial"/>
                        </a:rPr>
                        <a:t>3,7%</a:t>
                      </a:r>
                    </a:p>
                  </a:txBody>
                  <a:tcPr marL="9525" marR="9525" marT="9525" marB="0" anchor="ctr"/>
                </a:tc>
                <a:tc>
                  <a:txBody>
                    <a:bodyPr/>
                    <a:lstStyle/>
                    <a:p>
                      <a:pPr algn="ctr" fontAlgn="ctr"/>
                      <a:r>
                        <a:rPr lang="ru-RU" sz="900" b="0" i="0" u="none" strike="noStrike">
                          <a:solidFill>
                            <a:srgbClr val="000000"/>
                          </a:solidFill>
                          <a:latin typeface="Arial"/>
                        </a:rPr>
                        <a:t>3,2%</a:t>
                      </a:r>
                    </a:p>
                  </a:txBody>
                  <a:tcPr marL="9525" marR="9525" marT="9525" marB="0" anchor="ctr"/>
                </a:tc>
                <a:tc>
                  <a:txBody>
                    <a:bodyPr/>
                    <a:lstStyle/>
                    <a:p>
                      <a:pPr algn="ctr" fontAlgn="ctr"/>
                      <a:r>
                        <a:rPr lang="ru-RU" sz="900" b="0" i="0" u="none" strike="noStrike">
                          <a:solidFill>
                            <a:srgbClr val="000000"/>
                          </a:solidFill>
                          <a:latin typeface="Arial"/>
                        </a:rPr>
                        <a:t>3,2%</a:t>
                      </a:r>
                    </a:p>
                  </a:txBody>
                  <a:tcPr marL="9525" marR="9525" marT="9525" marB="0" anchor="ctr"/>
                </a:tc>
              </a:tr>
              <a:tr h="198121">
                <a:tc>
                  <a:txBody>
                    <a:bodyPr/>
                    <a:lstStyle/>
                    <a:p>
                      <a:pPr algn="ctr" fontAlgn="b"/>
                      <a:r>
                        <a:rPr lang="ru-RU" sz="800" b="1" u="none" strike="noStrike" dirty="0">
                          <a:effectLst/>
                        </a:rPr>
                        <a:t>3.30-6.00</a:t>
                      </a:r>
                      <a:endParaRPr lang="ru-RU" sz="800" b="1" i="0" u="none" strike="noStrike" dirty="0">
                        <a:solidFill>
                          <a:srgbClr val="000000"/>
                        </a:solidFill>
                        <a:effectLst/>
                        <a:latin typeface="Calibri"/>
                      </a:endParaRPr>
                    </a:p>
                  </a:txBody>
                  <a:tcPr marL="8704" marR="8704" marT="8704" marB="0" anchor="ctr"/>
                </a:tc>
                <a:tc>
                  <a:txBody>
                    <a:bodyPr/>
                    <a:lstStyle/>
                    <a:p>
                      <a:pPr algn="ctr" fontAlgn="ctr"/>
                      <a:r>
                        <a:rPr lang="ru-RU" sz="900" b="0" i="0" u="none" strike="noStrike">
                          <a:solidFill>
                            <a:srgbClr val="000000"/>
                          </a:solidFill>
                          <a:latin typeface="Arial"/>
                        </a:rPr>
                        <a:t>1,3%</a:t>
                      </a:r>
                    </a:p>
                  </a:txBody>
                  <a:tcPr marL="9525" marR="9525" marT="9525" marB="0" anchor="ctr"/>
                </a:tc>
                <a:tc>
                  <a:txBody>
                    <a:bodyPr/>
                    <a:lstStyle/>
                    <a:p>
                      <a:pPr algn="ctr" fontAlgn="ctr"/>
                      <a:r>
                        <a:rPr lang="ru-RU" sz="900" b="0" i="0" u="none" strike="noStrike">
                          <a:solidFill>
                            <a:srgbClr val="000000"/>
                          </a:solidFill>
                          <a:latin typeface="Arial"/>
                        </a:rPr>
                        <a:t>1,1%</a:t>
                      </a:r>
                    </a:p>
                  </a:txBody>
                  <a:tcPr marL="9525" marR="9525" marT="9525" marB="0" anchor="ctr"/>
                </a:tc>
                <a:tc>
                  <a:txBody>
                    <a:bodyPr/>
                    <a:lstStyle/>
                    <a:p>
                      <a:pPr algn="ctr" fontAlgn="ctr"/>
                      <a:r>
                        <a:rPr lang="ru-RU" sz="900" b="0" i="0" u="none" strike="noStrike">
                          <a:solidFill>
                            <a:srgbClr val="000000"/>
                          </a:solidFill>
                          <a:latin typeface="Arial"/>
                        </a:rPr>
                        <a:t>1,1%</a:t>
                      </a:r>
                    </a:p>
                  </a:txBody>
                  <a:tcPr marL="9525" marR="9525" marT="9525" marB="0" anchor="ctr"/>
                </a:tc>
              </a:tr>
              <a:tr h="198121">
                <a:tc>
                  <a:txBody>
                    <a:bodyPr/>
                    <a:lstStyle/>
                    <a:p>
                      <a:pPr algn="ctr" fontAlgn="b"/>
                      <a:r>
                        <a:rPr lang="ka-GE" sz="800" b="1" u="none" strike="noStrike" dirty="0">
                          <a:effectLst/>
                        </a:rPr>
                        <a:t>არ უყურებს</a:t>
                      </a:r>
                      <a:endParaRPr lang="ka-GE" sz="800" b="1" i="0" u="none" strike="noStrike" dirty="0">
                        <a:solidFill>
                          <a:srgbClr val="000000"/>
                        </a:solidFill>
                        <a:effectLst/>
                        <a:latin typeface="Sylfaen"/>
                      </a:endParaRPr>
                    </a:p>
                  </a:txBody>
                  <a:tcPr marL="8704" marR="8704" marT="8704" marB="0" anchor="ctr"/>
                </a:tc>
                <a:tc>
                  <a:txBody>
                    <a:bodyPr/>
                    <a:lstStyle/>
                    <a:p>
                      <a:pPr algn="ctr" fontAlgn="ctr"/>
                      <a:r>
                        <a:rPr lang="ru-RU" sz="900" b="0" i="0" u="none" strike="noStrike">
                          <a:solidFill>
                            <a:srgbClr val="000000"/>
                          </a:solidFill>
                          <a:latin typeface="Arial"/>
                        </a:rPr>
                        <a:t>0,2%</a:t>
                      </a:r>
                    </a:p>
                  </a:txBody>
                  <a:tcPr marL="9525" marR="9525" marT="9525" marB="0" anchor="ctr"/>
                </a:tc>
                <a:tc>
                  <a:txBody>
                    <a:bodyPr/>
                    <a:lstStyle/>
                    <a:p>
                      <a:pPr algn="ctr" fontAlgn="ctr"/>
                      <a:r>
                        <a:rPr lang="ru-RU" sz="900" b="0" i="0" u="none" strike="noStrike">
                          <a:solidFill>
                            <a:srgbClr val="000000"/>
                          </a:solidFill>
                          <a:latin typeface="Arial"/>
                        </a:rPr>
                        <a:t>0,9%</a:t>
                      </a:r>
                    </a:p>
                  </a:txBody>
                  <a:tcPr marL="9525" marR="9525" marT="9525" marB="0" anchor="ctr"/>
                </a:tc>
                <a:tc>
                  <a:txBody>
                    <a:bodyPr/>
                    <a:lstStyle/>
                    <a:p>
                      <a:pPr algn="ctr" fontAlgn="ctr"/>
                      <a:r>
                        <a:rPr lang="ru-RU" sz="900" b="0" i="0" u="none" strike="noStrike">
                          <a:solidFill>
                            <a:srgbClr val="000000"/>
                          </a:solidFill>
                          <a:latin typeface="Arial"/>
                        </a:rPr>
                        <a:t>0,9%</a:t>
                      </a:r>
                    </a:p>
                  </a:txBody>
                  <a:tcPr marL="9525" marR="9525" marT="9525" marB="0" anchor="ctr"/>
                </a:tc>
              </a:tr>
              <a:tr h="198121">
                <a:tc>
                  <a:txBody>
                    <a:bodyPr/>
                    <a:lstStyle/>
                    <a:p>
                      <a:pPr algn="ctr" fontAlgn="b"/>
                      <a:r>
                        <a:rPr lang="ka-GE" sz="800" b="1" u="none" strike="noStrike" dirty="0">
                          <a:effectLst/>
                        </a:rPr>
                        <a:t>მიჭირს პასუხი</a:t>
                      </a:r>
                      <a:endParaRPr lang="ka-GE" sz="800" b="1" i="0" u="none" strike="noStrike" dirty="0">
                        <a:solidFill>
                          <a:srgbClr val="000000"/>
                        </a:solidFill>
                        <a:effectLst/>
                        <a:latin typeface="Sylfaen"/>
                      </a:endParaRPr>
                    </a:p>
                  </a:txBody>
                  <a:tcPr marL="8704" marR="8704" marT="8704" marB="0" anchor="ctr"/>
                </a:tc>
                <a:tc>
                  <a:txBody>
                    <a:bodyPr/>
                    <a:lstStyle/>
                    <a:p>
                      <a:pPr algn="ctr" fontAlgn="ctr"/>
                      <a:r>
                        <a:rPr lang="ru-RU" sz="900" b="0" i="0" u="none" strike="noStrike">
                          <a:solidFill>
                            <a:srgbClr val="000000"/>
                          </a:solidFill>
                          <a:latin typeface="Arial"/>
                        </a:rPr>
                        <a:t>0,7%</a:t>
                      </a:r>
                    </a:p>
                  </a:txBody>
                  <a:tcPr marL="9525" marR="9525" marT="9525" marB="0" anchor="ctr"/>
                </a:tc>
                <a:tc>
                  <a:txBody>
                    <a:bodyPr/>
                    <a:lstStyle/>
                    <a:p>
                      <a:pPr algn="ctr" fontAlgn="ctr"/>
                      <a:r>
                        <a:rPr lang="ru-RU" sz="900" b="0" i="0" u="none" strike="noStrike">
                          <a:solidFill>
                            <a:srgbClr val="000000"/>
                          </a:solidFill>
                          <a:latin typeface="Arial"/>
                        </a:rPr>
                        <a:t>1,7%</a:t>
                      </a:r>
                    </a:p>
                  </a:txBody>
                  <a:tcPr marL="9525" marR="9525" marT="9525" marB="0" anchor="ctr"/>
                </a:tc>
                <a:tc>
                  <a:txBody>
                    <a:bodyPr/>
                    <a:lstStyle/>
                    <a:p>
                      <a:pPr algn="ctr" fontAlgn="ctr"/>
                      <a:r>
                        <a:rPr lang="ru-RU" sz="900" b="0" i="0" u="none" strike="noStrike" dirty="0">
                          <a:solidFill>
                            <a:srgbClr val="000000"/>
                          </a:solidFill>
                          <a:latin typeface="Arial"/>
                        </a:rPr>
                        <a:t>1,3%</a:t>
                      </a:r>
                    </a:p>
                  </a:txBody>
                  <a:tcPr marL="9525" marR="9525" marT="9525" marB="0" anchor="ctr"/>
                </a:tc>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5984" y="142852"/>
            <a:ext cx="6615130" cy="654032"/>
          </a:xfrm>
        </p:spPr>
        <p:style>
          <a:lnRef idx="0">
            <a:schemeClr val="accent1"/>
          </a:lnRef>
          <a:fillRef idx="3">
            <a:schemeClr val="accent1"/>
          </a:fillRef>
          <a:effectRef idx="3">
            <a:schemeClr val="accent1"/>
          </a:effectRef>
          <a:fontRef idx="minor">
            <a:schemeClr val="lt1"/>
          </a:fontRef>
        </p:style>
        <p:txBody>
          <a:bodyPr>
            <a:normAutofit/>
          </a:bodyPr>
          <a:lstStyle/>
          <a:p>
            <a:r>
              <a:rPr lang="af-ZA" sz="1600" b="1" dirty="0" smtClean="0"/>
              <a:t>A11. </a:t>
            </a:r>
            <a:r>
              <a:rPr lang="ka-GE" sz="1600" b="1" dirty="0" smtClean="0"/>
              <a:t>ქვემოთ ჩამოთვლილთაგან აჭარის ტელევიზიის  რომელ  გადაცემებს უყურებთ რეგულარულად?</a:t>
            </a:r>
            <a:endParaRPr lang="ru-RU" sz="1600" b="1" dirty="0"/>
          </a:p>
        </p:txBody>
      </p:sp>
      <p:graphicFrame>
        <p:nvGraphicFramePr>
          <p:cNvPr id="4" name="Содержимое 3"/>
          <p:cNvGraphicFramePr>
            <a:graphicFrameLocks noGrp="1"/>
          </p:cNvGraphicFramePr>
          <p:nvPr>
            <p:ph idx="1"/>
          </p:nvPr>
        </p:nvGraphicFramePr>
        <p:xfrm>
          <a:off x="142844" y="928670"/>
          <a:ext cx="8786874" cy="571504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5984" y="142852"/>
            <a:ext cx="6615130" cy="654032"/>
          </a:xfrm>
        </p:spPr>
        <p:style>
          <a:lnRef idx="0">
            <a:schemeClr val="accent1"/>
          </a:lnRef>
          <a:fillRef idx="3">
            <a:schemeClr val="accent1"/>
          </a:fillRef>
          <a:effectRef idx="3">
            <a:schemeClr val="accent1"/>
          </a:effectRef>
          <a:fontRef idx="minor">
            <a:schemeClr val="lt1"/>
          </a:fontRef>
        </p:style>
        <p:txBody>
          <a:bodyPr>
            <a:normAutofit fontScale="90000"/>
          </a:bodyPr>
          <a:lstStyle/>
          <a:p>
            <a:r>
              <a:rPr lang="af-ZA" sz="1600" b="1" dirty="0" smtClean="0"/>
              <a:t>A11. </a:t>
            </a:r>
            <a:r>
              <a:rPr lang="ka-GE" sz="1600" b="1" dirty="0" smtClean="0"/>
              <a:t>ქვემოთ ჩამოთვლილთაგან აჭარის ტელევიზიის  რომელ  გადაცემებს უყურებთ რეგულარულად?</a:t>
            </a:r>
            <a:r>
              <a:rPr lang="af-ZA" sz="1600" b="1" dirty="0" smtClean="0"/>
              <a:t/>
            </a:r>
            <a:br>
              <a:rPr lang="af-ZA" sz="1600" b="1" dirty="0" smtClean="0"/>
            </a:br>
            <a:r>
              <a:rPr lang="af-ZA" sz="1600" b="1" dirty="0" smtClean="0">
                <a:solidFill>
                  <a:srgbClr val="FF0000"/>
                </a:solidFill>
              </a:rPr>
              <a:t>(2016 და 2017 წლის შედეგების შედარება)</a:t>
            </a:r>
            <a:endParaRPr lang="ru-RU" sz="1600" b="1" dirty="0">
              <a:solidFill>
                <a:srgbClr val="FF0000"/>
              </a:solidFill>
            </a:endParaRPr>
          </a:p>
        </p:txBody>
      </p:sp>
      <p:graphicFrame>
        <p:nvGraphicFramePr>
          <p:cNvPr id="4" name="Содержимое 3"/>
          <p:cNvGraphicFramePr>
            <a:graphicFrameLocks noGrp="1"/>
          </p:cNvGraphicFramePr>
          <p:nvPr>
            <p:ph idx="1"/>
          </p:nvPr>
        </p:nvGraphicFramePr>
        <p:xfrm>
          <a:off x="142844" y="928670"/>
          <a:ext cx="4643470" cy="578647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Содержимое 3"/>
          <p:cNvGraphicFramePr>
            <a:graphicFrameLocks/>
          </p:cNvGraphicFramePr>
          <p:nvPr/>
        </p:nvGraphicFramePr>
        <p:xfrm>
          <a:off x="4714876" y="928670"/>
          <a:ext cx="4286280" cy="571504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5984" y="142852"/>
            <a:ext cx="6615130" cy="654032"/>
          </a:xfrm>
        </p:spPr>
        <p:style>
          <a:lnRef idx="0">
            <a:schemeClr val="accent1"/>
          </a:lnRef>
          <a:fillRef idx="3">
            <a:schemeClr val="accent1"/>
          </a:fillRef>
          <a:effectRef idx="3">
            <a:schemeClr val="accent1"/>
          </a:effectRef>
          <a:fontRef idx="minor">
            <a:schemeClr val="lt1"/>
          </a:fontRef>
        </p:style>
        <p:txBody>
          <a:bodyPr>
            <a:normAutofit/>
          </a:bodyPr>
          <a:lstStyle/>
          <a:p>
            <a:r>
              <a:rPr lang="af-ZA" sz="1600" b="1" dirty="0" smtClean="0"/>
              <a:t>A12.  </a:t>
            </a:r>
            <a:r>
              <a:rPr lang="ka-GE" sz="1600" b="1" dirty="0" smtClean="0"/>
              <a:t>გთხოვთ დახედოთ შკალას და შეაფასოთ ქულებით ყველა გადაცემა, რომელიც ერთხელ მაინც გინახავთ.</a:t>
            </a:r>
            <a:endParaRPr lang="ru-RU" sz="1600" b="1" dirty="0"/>
          </a:p>
        </p:txBody>
      </p:sp>
      <p:graphicFrame>
        <p:nvGraphicFramePr>
          <p:cNvPr id="4" name="Содержимое 3"/>
          <p:cNvGraphicFramePr>
            <a:graphicFrameLocks noGrp="1"/>
          </p:cNvGraphicFramePr>
          <p:nvPr>
            <p:ph idx="1"/>
          </p:nvPr>
        </p:nvGraphicFramePr>
        <p:xfrm>
          <a:off x="142844" y="857232"/>
          <a:ext cx="8858312" cy="585791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572000" y="76200"/>
            <a:ext cx="3733800" cy="990600"/>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000" b="1" i="0" u="none" strike="noStrike" kern="1200" cap="none" spc="0" normalizeH="0" baseline="0" noProof="0" dirty="0" smtClean="0">
                <a:ln>
                  <a:noFill/>
                </a:ln>
                <a:solidFill>
                  <a:schemeClr val="lt1"/>
                </a:solidFill>
                <a:effectLst/>
                <a:uLnTx/>
                <a:uFillTx/>
                <a:latin typeface="+mn-lt"/>
                <a:ea typeface="+mn-ea"/>
                <a:cs typeface="+mn-cs"/>
              </a:rPr>
              <a:t>კ</a:t>
            </a:r>
            <a:r>
              <a:rPr kumimoji="0" lang="ka-GE" sz="2000" b="1" i="0" u="none" strike="noStrike" kern="1200" cap="none" spc="0" normalizeH="0" baseline="0" noProof="0" dirty="0" smtClean="0">
                <a:ln>
                  <a:noFill/>
                </a:ln>
                <a:solidFill>
                  <a:schemeClr val="lt1"/>
                </a:solidFill>
                <a:effectLst/>
                <a:uLnTx/>
                <a:uFillTx/>
                <a:latin typeface="+mn-lt"/>
                <a:ea typeface="+mn-ea"/>
                <a:cs typeface="+mn-cs"/>
              </a:rPr>
              <a:t>ვლევის დიზაინი</a:t>
            </a:r>
            <a:endParaRPr kumimoji="0" lang="en-US" sz="2000" b="1" i="0" u="none" strike="noStrike" kern="1200" cap="none" spc="0" normalizeH="0" baseline="0" noProof="0" dirty="0">
              <a:ln>
                <a:noFill/>
              </a:ln>
              <a:solidFill>
                <a:schemeClr val="lt1"/>
              </a:solidFill>
              <a:effectLst/>
              <a:uLnTx/>
              <a:uFillTx/>
              <a:latin typeface="+mn-lt"/>
              <a:ea typeface="+mn-ea"/>
              <a:cs typeface="+mn-cs"/>
            </a:endParaRPr>
          </a:p>
        </p:txBody>
      </p:sp>
      <p:sp>
        <p:nvSpPr>
          <p:cNvPr id="5" name="Chevron 4"/>
          <p:cNvSpPr/>
          <p:nvPr/>
        </p:nvSpPr>
        <p:spPr>
          <a:xfrm>
            <a:off x="3278741" y="3276600"/>
            <a:ext cx="484632" cy="484632"/>
          </a:xfrm>
          <a:prstGeom prst="chevron">
            <a:avLst/>
          </a:prstGeom>
          <a:solidFill>
            <a:schemeClr val="tx2">
              <a:lumMod val="60000"/>
              <a:lumOff val="4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endParaRPr lang="ru-RU">
              <a:solidFill>
                <a:schemeClr val="tx1"/>
              </a:solidFill>
            </a:endParaRPr>
          </a:p>
        </p:txBody>
      </p:sp>
      <p:pic>
        <p:nvPicPr>
          <p:cNvPr id="1027" name="Picture 3" descr="C:\Documents and Settings\rusiko\Desktop\images.jpeg"/>
          <p:cNvPicPr>
            <a:picLocks noChangeAspect="1" noChangeArrowheads="1"/>
          </p:cNvPicPr>
          <p:nvPr/>
        </p:nvPicPr>
        <p:blipFill>
          <a:blip r:embed="rId2" cstate="print">
            <a:duotone>
              <a:schemeClr val="accent1">
                <a:shade val="45000"/>
                <a:satMod val="135000"/>
              </a:schemeClr>
              <a:prstClr val="white"/>
            </a:duotone>
          </a:blip>
          <a:srcRect/>
          <a:stretch>
            <a:fillRect/>
          </a:stretch>
        </p:blipFill>
        <p:spPr bwMode="auto">
          <a:xfrm>
            <a:off x="179512" y="2209800"/>
            <a:ext cx="2971800" cy="2362200"/>
          </a:xfrm>
          <a:prstGeom prst="rect">
            <a:avLst/>
          </a:prstGeom>
          <a:noFill/>
        </p:spPr>
      </p:pic>
      <p:graphicFrame>
        <p:nvGraphicFramePr>
          <p:cNvPr id="6" name="Group 22"/>
          <p:cNvGraphicFramePr>
            <a:graphicFrameLocks noGrp="1"/>
          </p:cNvGraphicFramePr>
          <p:nvPr>
            <p:extLst>
              <p:ext uri="{D42A27DB-BD31-4B8C-83A1-F6EECF244321}">
                <p14:modId xmlns:p14="http://schemas.microsoft.com/office/powerpoint/2010/main" val="3016798028"/>
              </p:ext>
            </p:extLst>
          </p:nvPr>
        </p:nvGraphicFramePr>
        <p:xfrm>
          <a:off x="3913632" y="1196752"/>
          <a:ext cx="5084120" cy="5486517"/>
        </p:xfrm>
        <a:graphic>
          <a:graphicData uri="http://schemas.openxmlformats.org/drawingml/2006/table">
            <a:tbl>
              <a:tblPr>
                <a:tableStyleId>{3C2FFA5D-87B4-456A-9821-1D502468CF0F}</a:tableStyleId>
              </a:tblPr>
              <a:tblGrid>
                <a:gridCol w="1712899"/>
                <a:gridCol w="3371221"/>
              </a:tblGrid>
              <a:tr h="825442">
                <a:tc>
                  <a:txBody>
                    <a:bodyPr/>
                    <a:lstStyle/>
                    <a:p>
                      <a:pPr marL="0" marR="0" lvl="0" indent="0" algn="just" defTabSz="914400" rtl="0" eaLnBrk="1" fontAlgn="base" latinLnBrk="0" hangingPunct="1">
                        <a:lnSpc>
                          <a:spcPct val="100000"/>
                        </a:lnSpc>
                        <a:spcBef>
                          <a:spcPct val="20000"/>
                        </a:spcBef>
                        <a:spcAft>
                          <a:spcPct val="0"/>
                        </a:spcAft>
                        <a:buClr>
                          <a:srgbClr val="890C08"/>
                        </a:buClr>
                        <a:buSzPct val="60000"/>
                        <a:buFont typeface="Wingdings" pitchFamily="2" charset="2"/>
                        <a:buNone/>
                        <a:tabLst/>
                        <a:defRPr/>
                      </a:pPr>
                      <a:r>
                        <a:rPr kumimoji="0" lang="ka-GE" sz="1400" u="none" strike="noStrike" cap="none" normalizeH="0" baseline="0" dirty="0" smtClean="0">
                          <a:ln>
                            <a:noFill/>
                          </a:ln>
                          <a:effectLst/>
                        </a:rPr>
                        <a:t>კვლევის მეთოდი</a:t>
                      </a:r>
                      <a:endParaRPr kumimoji="0" lang="ru-RU" sz="1400" b="1" i="0" u="none" strike="noStrike" cap="none" normalizeH="0" baseline="0" dirty="0" smtClean="0">
                        <a:ln>
                          <a:noFill/>
                        </a:ln>
                        <a:solidFill>
                          <a:schemeClr val="tx2">
                            <a:lumMod val="75000"/>
                          </a:schemeClr>
                        </a:solidFill>
                        <a:effectLst/>
                        <a:latin typeface="Sylfaen" pitchFamily="18" charset="0"/>
                        <a:ea typeface="ＭＳ Ｐゴシック" pitchFamily="1" charset="-128"/>
                        <a:cs typeface="Arial" charset="0"/>
                      </a:endParaRPr>
                    </a:p>
                  </a:txBody>
                  <a:tcPr anchor="ctr" horzOverflow="overflow"/>
                </a:tc>
                <a:tc>
                  <a:txBody>
                    <a:bodyPr/>
                    <a:lstStyle/>
                    <a:p>
                      <a:pPr algn="just"/>
                      <a:r>
                        <a:rPr kumimoji="0" lang="gl-ES" sz="1400" u="none" strike="noStrike" kern="1200" cap="none" normalizeH="0" baseline="0" dirty="0" smtClean="0">
                          <a:ln>
                            <a:noFill/>
                          </a:ln>
                          <a:effectLst/>
                        </a:rPr>
                        <a:t>რადენობრივი</a:t>
                      </a:r>
                      <a:r>
                        <a:rPr kumimoji="0" lang="ka-GE" sz="1400" u="none" strike="noStrike" kern="1200" cap="none" normalizeH="0" baseline="0" dirty="0" smtClean="0">
                          <a:ln>
                            <a:noFill/>
                          </a:ln>
                          <a:effectLst/>
                        </a:rPr>
                        <a:t> კვლევა</a:t>
                      </a:r>
                      <a:endParaRPr kumimoji="0" lang="en-US" sz="1400" b="0" i="0" u="none" strike="noStrike" kern="1200" cap="none" normalizeH="0" baseline="0" dirty="0" smtClean="0">
                        <a:ln>
                          <a:noFill/>
                        </a:ln>
                        <a:solidFill>
                          <a:schemeClr val="tx2">
                            <a:lumMod val="75000"/>
                          </a:schemeClr>
                        </a:solidFill>
                        <a:effectLst/>
                        <a:latin typeface="Sylfaen" pitchFamily="18" charset="0"/>
                        <a:ea typeface="+mn-ea"/>
                        <a:cs typeface="Arial" charset="0"/>
                      </a:endParaRPr>
                    </a:p>
                  </a:txBody>
                  <a:tcPr anchor="ctr" horzOverflow="overflow"/>
                </a:tc>
              </a:tr>
              <a:tr h="825442">
                <a:tc>
                  <a:txBody>
                    <a:bodyPr/>
                    <a:lstStyle/>
                    <a:p>
                      <a:pPr marL="0" marR="0" lvl="0" indent="0" algn="just" defTabSz="914400" rtl="0" eaLnBrk="1" fontAlgn="base" latinLnBrk="0" hangingPunct="1">
                        <a:lnSpc>
                          <a:spcPct val="100000"/>
                        </a:lnSpc>
                        <a:spcBef>
                          <a:spcPct val="20000"/>
                        </a:spcBef>
                        <a:spcAft>
                          <a:spcPct val="0"/>
                        </a:spcAft>
                        <a:buClr>
                          <a:srgbClr val="890C08"/>
                        </a:buClr>
                        <a:buSzPct val="60000"/>
                        <a:buFont typeface="Wingdings" pitchFamily="2" charset="2"/>
                        <a:buNone/>
                        <a:tabLst/>
                      </a:pPr>
                      <a:r>
                        <a:rPr kumimoji="0" lang="ka-GE" sz="1400" u="none" strike="noStrike" cap="none" normalizeH="0" baseline="0" dirty="0" smtClean="0">
                          <a:ln>
                            <a:noFill/>
                          </a:ln>
                          <a:effectLst/>
                        </a:rPr>
                        <a:t>კვლევის არეალი</a:t>
                      </a:r>
                      <a:endParaRPr kumimoji="0" lang="ru-RU" sz="1400" b="1" i="0" u="none" strike="noStrike" cap="none" normalizeH="0" baseline="0" dirty="0" smtClean="0">
                        <a:ln>
                          <a:noFill/>
                        </a:ln>
                        <a:solidFill>
                          <a:schemeClr val="tx2">
                            <a:lumMod val="75000"/>
                          </a:schemeClr>
                        </a:solidFill>
                        <a:effectLst/>
                        <a:latin typeface="Sylfaen" pitchFamily="18" charset="0"/>
                        <a:ea typeface="ＭＳ Ｐゴシック" pitchFamily="1" charset="-128"/>
                        <a:cs typeface="Arial" charset="0"/>
                      </a:endParaRPr>
                    </a:p>
                  </a:txBody>
                  <a:tcPr anchor="ctr" horzOverflow="overflow"/>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af-ZA" sz="1400" u="none" strike="noStrike" kern="1200" cap="none" normalizeH="0" baseline="0" dirty="0" smtClean="0">
                          <a:ln>
                            <a:noFill/>
                          </a:ln>
                          <a:effectLst/>
                        </a:rPr>
                        <a:t>აჭარის რეგიონის ქალაქები</a:t>
                      </a:r>
                      <a:endParaRPr kumimoji="0" lang="gl-ES" sz="1400" u="none" strike="noStrike" kern="1200" cap="none" normalizeH="0" baseline="0" dirty="0" smtClean="0">
                        <a:ln>
                          <a:noFill/>
                        </a:ln>
                        <a:effectLst/>
                      </a:endParaRPr>
                    </a:p>
                  </a:txBody>
                  <a:tcPr anchor="ctr" horzOverflow="overflow"/>
                </a:tc>
              </a:tr>
              <a:tr h="1046845">
                <a:tc>
                  <a:txBody>
                    <a:bodyPr/>
                    <a:lstStyle/>
                    <a:p>
                      <a:pPr marL="0" marR="0" lvl="0" indent="0" algn="just" defTabSz="914400" rtl="0" eaLnBrk="1" fontAlgn="base" latinLnBrk="0" hangingPunct="1">
                        <a:lnSpc>
                          <a:spcPct val="100000"/>
                        </a:lnSpc>
                        <a:spcBef>
                          <a:spcPct val="20000"/>
                        </a:spcBef>
                        <a:spcAft>
                          <a:spcPct val="0"/>
                        </a:spcAft>
                        <a:buClr>
                          <a:srgbClr val="890C08"/>
                        </a:buClr>
                        <a:buSzPct val="60000"/>
                        <a:buFont typeface="Wingdings" pitchFamily="2" charset="2"/>
                        <a:buNone/>
                        <a:tabLst/>
                      </a:pPr>
                      <a:r>
                        <a:rPr kumimoji="0" lang="ka-GE" sz="1400" u="none" strike="noStrike" cap="none" normalizeH="0" baseline="0" dirty="0" smtClean="0">
                          <a:ln>
                            <a:noFill/>
                          </a:ln>
                          <a:effectLst/>
                        </a:rPr>
                        <a:t>შერჩევის ზომა</a:t>
                      </a:r>
                      <a:endParaRPr kumimoji="0" lang="ru-RU" sz="1400" b="1" i="0" u="none" strike="noStrike" cap="none" normalizeH="0" baseline="0" dirty="0" smtClean="0">
                        <a:ln>
                          <a:noFill/>
                        </a:ln>
                        <a:solidFill>
                          <a:schemeClr val="tx2">
                            <a:lumMod val="75000"/>
                          </a:schemeClr>
                        </a:solidFill>
                        <a:effectLst/>
                        <a:latin typeface="Sylfaen" pitchFamily="18" charset="0"/>
                        <a:ea typeface="ＭＳ Ｐゴシック" pitchFamily="1" charset="-128"/>
                        <a:cs typeface="Arial" charset="0"/>
                      </a:endParaRPr>
                    </a:p>
                  </a:txBody>
                  <a:tcPr anchor="ctr" horzOverflow="overflow"/>
                </a:tc>
                <a:tc>
                  <a:txBody>
                    <a:bodyPr/>
                    <a:lstStyle/>
                    <a:p>
                      <a:pPr algn="just"/>
                      <a:r>
                        <a:rPr kumimoji="0" lang="af-ZA" sz="1400" u="none" strike="noStrike" cap="none" normalizeH="0" baseline="0" dirty="0" smtClean="0">
                          <a:ln>
                            <a:noFill/>
                          </a:ln>
                          <a:effectLst/>
                        </a:rPr>
                        <a:t>600</a:t>
                      </a:r>
                      <a:r>
                        <a:rPr kumimoji="0" lang="gl-ES" sz="1400" u="none" strike="noStrike" cap="none" normalizeH="0" baseline="0" dirty="0" smtClean="0">
                          <a:ln>
                            <a:noFill/>
                          </a:ln>
                          <a:effectLst/>
                        </a:rPr>
                        <a:t> რესპონდენტი</a:t>
                      </a:r>
                      <a:endParaRPr kumimoji="0" lang="ka-GE" sz="1400" b="0" i="0" u="none" strike="noStrike" cap="none" normalizeH="0" baseline="0" dirty="0" smtClean="0">
                        <a:ln>
                          <a:noFill/>
                        </a:ln>
                        <a:solidFill>
                          <a:schemeClr val="tx2">
                            <a:lumMod val="75000"/>
                          </a:schemeClr>
                        </a:solidFill>
                        <a:effectLst/>
                        <a:latin typeface="Sylfaen" pitchFamily="18" charset="0"/>
                        <a:ea typeface="ＭＳ Ｐゴシック" pitchFamily="1" charset="-128"/>
                        <a:cs typeface="Arial" charset="0"/>
                      </a:endParaRPr>
                    </a:p>
                  </a:txBody>
                  <a:tcPr anchor="ctr" horzOverflow="overflow"/>
                </a:tc>
              </a:tr>
              <a:tr h="1056952">
                <a:tc>
                  <a:txBody>
                    <a:bodyPr/>
                    <a:lstStyle/>
                    <a:p>
                      <a:pPr marL="0" marR="0" lvl="0" indent="0" algn="just" defTabSz="914400" rtl="0" eaLnBrk="1" fontAlgn="base" latinLnBrk="0" hangingPunct="1">
                        <a:lnSpc>
                          <a:spcPct val="100000"/>
                        </a:lnSpc>
                        <a:spcBef>
                          <a:spcPct val="20000"/>
                        </a:spcBef>
                        <a:spcAft>
                          <a:spcPct val="0"/>
                        </a:spcAft>
                        <a:buClr>
                          <a:srgbClr val="890C08"/>
                        </a:buClr>
                        <a:buSzPct val="60000"/>
                        <a:buFont typeface="Wingdings" pitchFamily="2" charset="2"/>
                        <a:buNone/>
                        <a:tabLst/>
                      </a:pPr>
                      <a:r>
                        <a:rPr kumimoji="0" lang="ka-GE" sz="1400" u="none" strike="noStrike" kern="1200" cap="none" normalizeH="0" baseline="0" dirty="0" smtClean="0">
                          <a:ln>
                            <a:noFill/>
                          </a:ln>
                          <a:effectLst/>
                        </a:rPr>
                        <a:t>სამიზნე ჯგუფი</a:t>
                      </a:r>
                      <a:endParaRPr kumimoji="0" lang="ru-RU" sz="1400" b="1" i="0" u="none" strike="noStrike" kern="1200" cap="none" normalizeH="0" baseline="0" dirty="0" smtClean="0">
                        <a:ln>
                          <a:noFill/>
                        </a:ln>
                        <a:solidFill>
                          <a:schemeClr val="tx2">
                            <a:lumMod val="75000"/>
                          </a:schemeClr>
                        </a:solidFill>
                        <a:effectLst/>
                        <a:latin typeface="Sylfaen" pitchFamily="18" charset="0"/>
                        <a:ea typeface="ＭＳ Ｐゴシック" pitchFamily="1" charset="-128"/>
                        <a:cs typeface="Arial" charset="0"/>
                      </a:endParaRPr>
                    </a:p>
                  </a:txBody>
                  <a:tcPr anchor="ctr" horzOverflow="overflow"/>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ka-GE" sz="1400" dirty="0" smtClean="0"/>
                        <a:t>მოსახლეობა</a:t>
                      </a:r>
                      <a:endParaRPr lang="en-US" sz="1400" b="0" dirty="0">
                        <a:solidFill>
                          <a:schemeClr val="tx2">
                            <a:lumMod val="75000"/>
                          </a:schemeClr>
                        </a:solidFill>
                      </a:endParaRPr>
                    </a:p>
                  </a:txBody>
                  <a:tcPr anchor="ctr" horzOverflow="overflow"/>
                </a:tc>
              </a:tr>
              <a:tr h="786956">
                <a:tc>
                  <a:txBody>
                    <a:bodyPr/>
                    <a:lstStyle/>
                    <a:p>
                      <a:pPr marL="0" marR="0" lvl="0" indent="0" algn="just" defTabSz="914400" rtl="0" eaLnBrk="1" fontAlgn="base" latinLnBrk="0" hangingPunct="1">
                        <a:lnSpc>
                          <a:spcPct val="100000"/>
                        </a:lnSpc>
                        <a:spcBef>
                          <a:spcPct val="20000"/>
                        </a:spcBef>
                        <a:spcAft>
                          <a:spcPct val="0"/>
                        </a:spcAft>
                        <a:buClr>
                          <a:srgbClr val="890C08"/>
                        </a:buClr>
                        <a:buSzPct val="60000"/>
                        <a:buFont typeface="Wingdings" pitchFamily="2" charset="2"/>
                        <a:buNone/>
                        <a:tabLst/>
                      </a:pPr>
                      <a:r>
                        <a:rPr kumimoji="0" lang="ka-GE" sz="1400" u="none" strike="noStrike" cap="none" normalizeH="0" baseline="0" dirty="0" smtClean="0">
                          <a:ln>
                            <a:noFill/>
                          </a:ln>
                          <a:effectLst/>
                        </a:rPr>
                        <a:t>კვლევის ინსტრუმენტი</a:t>
                      </a:r>
                      <a:endParaRPr kumimoji="0" lang="ru-RU" sz="1400" b="1" i="0" u="none" strike="noStrike" cap="none" normalizeH="0" baseline="0" dirty="0" smtClean="0">
                        <a:ln>
                          <a:noFill/>
                        </a:ln>
                        <a:solidFill>
                          <a:schemeClr val="tx2">
                            <a:lumMod val="75000"/>
                          </a:schemeClr>
                        </a:solidFill>
                        <a:effectLst/>
                        <a:latin typeface="Sylfaen" pitchFamily="18" charset="0"/>
                        <a:ea typeface="ＭＳ Ｐゴシック" pitchFamily="1" charset="-128"/>
                        <a:cs typeface="Arial" charset="0"/>
                      </a:endParaRPr>
                    </a:p>
                  </a:txBody>
                  <a:tcPr anchor="ctr" horzOverflow="overflow"/>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ka-GE" sz="1400" u="none" strike="noStrike" kern="1200" cap="none" normalizeH="0" baseline="0" dirty="0" smtClean="0">
                          <a:ln>
                            <a:noFill/>
                          </a:ln>
                          <a:effectLst/>
                        </a:rPr>
                        <a:t>რაოდენობრივი კვლევის კითხვარი</a:t>
                      </a:r>
                      <a:endParaRPr lang="en-US" sz="1400" b="0" dirty="0">
                        <a:solidFill>
                          <a:schemeClr val="tx2">
                            <a:lumMod val="75000"/>
                          </a:schemeClr>
                        </a:solidFill>
                      </a:endParaRPr>
                    </a:p>
                  </a:txBody>
                  <a:tcPr anchor="ctr" horzOverflow="overflow"/>
                </a:tc>
              </a:tr>
              <a:tr h="786956">
                <a:tc>
                  <a:txBody>
                    <a:bodyPr/>
                    <a:lstStyle/>
                    <a:p>
                      <a:pPr marL="0" marR="0" lvl="0" indent="0" algn="just" defTabSz="914400" rtl="0" eaLnBrk="1" fontAlgn="base" latinLnBrk="0" hangingPunct="1">
                        <a:lnSpc>
                          <a:spcPct val="100000"/>
                        </a:lnSpc>
                        <a:spcBef>
                          <a:spcPct val="20000"/>
                        </a:spcBef>
                        <a:spcAft>
                          <a:spcPct val="0"/>
                        </a:spcAft>
                        <a:buClr>
                          <a:srgbClr val="890C08"/>
                        </a:buClr>
                        <a:buSzPct val="60000"/>
                        <a:buFont typeface="Wingdings" pitchFamily="2" charset="2"/>
                        <a:buNone/>
                        <a:tabLst/>
                        <a:defRPr/>
                      </a:pPr>
                      <a:r>
                        <a:rPr kumimoji="0" lang="gl-ES" sz="1400" u="none" strike="noStrike" cap="none" normalizeH="0" baseline="0" dirty="0" smtClean="0">
                          <a:ln>
                            <a:noFill/>
                          </a:ln>
                          <a:effectLst/>
                        </a:rPr>
                        <a:t>საველე სამუშაოების </a:t>
                      </a:r>
                      <a:r>
                        <a:rPr kumimoji="0" lang="ka-GE" sz="1400" u="none" strike="noStrike" cap="none" normalizeH="0" baseline="0" dirty="0" smtClean="0">
                          <a:ln>
                            <a:noFill/>
                          </a:ln>
                          <a:effectLst/>
                        </a:rPr>
                        <a:t>ჩატარების თარიღ</a:t>
                      </a:r>
                      <a:r>
                        <a:rPr kumimoji="0" lang="gl-ES" sz="1400" u="none" strike="noStrike" cap="none" normalizeH="0" baseline="0" dirty="0" smtClean="0">
                          <a:ln>
                            <a:noFill/>
                          </a:ln>
                          <a:effectLst/>
                        </a:rPr>
                        <a:t>ი</a:t>
                      </a:r>
                      <a:endParaRPr kumimoji="0" lang="ru-RU" sz="1400" b="1" i="0" u="none" strike="noStrike" cap="none" normalizeH="0" baseline="0" dirty="0" smtClean="0">
                        <a:ln>
                          <a:noFill/>
                        </a:ln>
                        <a:solidFill>
                          <a:schemeClr val="tx2">
                            <a:lumMod val="75000"/>
                          </a:schemeClr>
                        </a:solidFill>
                        <a:effectLst/>
                        <a:latin typeface="Sylfaen" pitchFamily="18" charset="0"/>
                        <a:ea typeface="ＭＳ Ｐゴシック" pitchFamily="1" charset="-128"/>
                        <a:cs typeface="Arial" charset="0"/>
                      </a:endParaRPr>
                    </a:p>
                  </a:txBody>
                  <a:tcPr anchor="ctr" horzOverflow="overflow"/>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af-ZA" sz="1400" u="none" strike="noStrike" kern="1200" cap="none" normalizeH="0" baseline="0" dirty="0" smtClean="0">
                          <a:ln>
                            <a:noFill/>
                          </a:ln>
                          <a:effectLst/>
                        </a:rPr>
                        <a:t>ივნისი</a:t>
                      </a:r>
                      <a:r>
                        <a:rPr kumimoji="0" lang="ka-GE" sz="1400" u="none" strike="noStrike" kern="1200" cap="none" normalizeH="0" baseline="0" dirty="0" smtClean="0">
                          <a:ln>
                            <a:noFill/>
                          </a:ln>
                          <a:effectLst/>
                        </a:rPr>
                        <a:t> 201</a:t>
                      </a:r>
                      <a:r>
                        <a:rPr kumimoji="0" lang="af-ZA" sz="1400" u="none" strike="noStrike" kern="1200" cap="none" normalizeH="0" baseline="0" dirty="0" smtClean="0">
                          <a:ln>
                            <a:noFill/>
                          </a:ln>
                          <a:effectLst/>
                        </a:rPr>
                        <a:t>7</a:t>
                      </a:r>
                      <a:r>
                        <a:rPr kumimoji="0" lang="ka-GE" sz="1400" u="none" strike="noStrike" kern="1200" cap="none" normalizeH="0" baseline="0" dirty="0" smtClean="0">
                          <a:ln>
                            <a:noFill/>
                          </a:ln>
                          <a:effectLst/>
                        </a:rPr>
                        <a:t> წელი</a:t>
                      </a:r>
                      <a:endParaRPr kumimoji="0" lang="en-US" sz="1400" b="0" i="0" u="none" strike="noStrike" kern="1200" cap="none" normalizeH="0" baseline="0" dirty="0" smtClean="0">
                        <a:ln>
                          <a:noFill/>
                        </a:ln>
                        <a:solidFill>
                          <a:schemeClr val="tx2">
                            <a:lumMod val="75000"/>
                          </a:schemeClr>
                        </a:solidFill>
                        <a:effectLst/>
                        <a:latin typeface="Sylfaen" pitchFamily="18" charset="0"/>
                        <a:ea typeface="ＭＳ Ｐゴシック" pitchFamily="1" charset="-128"/>
                        <a:cs typeface="Arial" charset="0"/>
                      </a:endParaRPr>
                    </a:p>
                  </a:txBody>
                  <a:tcPr anchor="ctr" horzOverflow="overflow"/>
                </a:tc>
              </a:tr>
            </a:tbl>
          </a:graphicData>
        </a:graphic>
      </p:graphicFrame>
    </p:spTree>
    <p:extLst>
      <p:ext uri="{BB962C8B-B14F-4D97-AF65-F5344CB8AC3E}">
        <p14:creationId xmlns:p14="http://schemas.microsoft.com/office/powerpoint/2010/main" val="237896721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Содержимое 4"/>
          <p:cNvGraphicFramePr>
            <a:graphicFrameLocks noGrp="1"/>
          </p:cNvGraphicFramePr>
          <p:nvPr>
            <p:ph idx="1"/>
          </p:nvPr>
        </p:nvGraphicFramePr>
        <p:xfrm>
          <a:off x="214282" y="1142984"/>
          <a:ext cx="8715436" cy="5572168"/>
        </p:xfrm>
        <a:graphic>
          <a:graphicData uri="http://schemas.openxmlformats.org/drawingml/2006/table">
            <a:tbl>
              <a:tblPr>
                <a:tableStyleId>{3C2FFA5D-87B4-456A-9821-1D502468CF0F}</a:tableStyleId>
              </a:tblPr>
              <a:tblGrid>
                <a:gridCol w="4581297"/>
                <a:gridCol w="767769"/>
                <a:gridCol w="629964"/>
                <a:gridCol w="629964"/>
                <a:gridCol w="629964"/>
                <a:gridCol w="936509"/>
                <a:gridCol w="539969"/>
              </a:tblGrid>
              <a:tr h="1671648">
                <a:tc>
                  <a:txBody>
                    <a:bodyPr/>
                    <a:lstStyle/>
                    <a:p>
                      <a:pPr algn="l" fontAlgn="t"/>
                      <a:r>
                        <a:rPr lang="ru-RU" sz="1200" u="none" strike="noStrike" dirty="0"/>
                        <a:t> </a:t>
                      </a:r>
                      <a:endParaRPr lang="ru-RU" sz="1200" b="0" i="0" u="none" strike="noStrike" dirty="0">
                        <a:solidFill>
                          <a:srgbClr val="000000"/>
                        </a:solidFill>
                        <a:latin typeface="Sylfaen"/>
                      </a:endParaRPr>
                    </a:p>
                  </a:txBody>
                  <a:tcPr marL="7974" marR="7974" marT="7974" marB="0" anchor="ctr"/>
                </a:tc>
                <a:tc>
                  <a:txBody>
                    <a:bodyPr/>
                    <a:lstStyle/>
                    <a:p>
                      <a:pPr algn="ctr" fontAlgn="t"/>
                      <a:r>
                        <a:rPr lang="ka-GE" sz="1200" b="1" u="none" strike="noStrike" dirty="0"/>
                        <a:t>ქეთიჭყონია</a:t>
                      </a:r>
                      <a:endParaRPr lang="ka-GE" sz="1200" b="1" i="0" u="none" strike="noStrike" dirty="0">
                        <a:solidFill>
                          <a:srgbClr val="000000"/>
                        </a:solidFill>
                        <a:latin typeface="Sylfaen"/>
                      </a:endParaRPr>
                    </a:p>
                  </a:txBody>
                  <a:tcPr marL="7974" marR="7974" marT="7974" marB="0" vert="vert270" anchor="ctr"/>
                </a:tc>
                <a:tc>
                  <a:txBody>
                    <a:bodyPr/>
                    <a:lstStyle/>
                    <a:p>
                      <a:pPr algn="ctr" fontAlgn="t"/>
                      <a:r>
                        <a:rPr lang="ka-GE" sz="1200" b="1" u="none" strike="noStrike" dirty="0"/>
                        <a:t>თეონათურმანიძე</a:t>
                      </a:r>
                      <a:endParaRPr lang="ka-GE" sz="1200" b="1" i="0" u="none" strike="noStrike" dirty="0">
                        <a:solidFill>
                          <a:srgbClr val="000000"/>
                        </a:solidFill>
                        <a:latin typeface="Sylfaen"/>
                      </a:endParaRPr>
                    </a:p>
                  </a:txBody>
                  <a:tcPr marL="7974" marR="7974" marT="7974" marB="0" vert="vert270" anchor="ctr"/>
                </a:tc>
                <a:tc>
                  <a:txBody>
                    <a:bodyPr/>
                    <a:lstStyle/>
                    <a:p>
                      <a:pPr algn="ctr" fontAlgn="t"/>
                      <a:r>
                        <a:rPr lang="ka-GE" sz="1200" b="1" u="none" strike="noStrike" dirty="0"/>
                        <a:t>თეონაბაკურიძე</a:t>
                      </a:r>
                      <a:endParaRPr lang="ka-GE" sz="1200" b="1" i="0" u="none" strike="noStrike" dirty="0">
                        <a:solidFill>
                          <a:srgbClr val="000000"/>
                        </a:solidFill>
                        <a:latin typeface="Sylfaen"/>
                      </a:endParaRPr>
                    </a:p>
                  </a:txBody>
                  <a:tcPr marL="7974" marR="7974" marT="7974" marB="0" vert="vert270" anchor="ctr"/>
                </a:tc>
                <a:tc>
                  <a:txBody>
                    <a:bodyPr/>
                    <a:lstStyle/>
                    <a:p>
                      <a:pPr algn="ctr" fontAlgn="t"/>
                      <a:r>
                        <a:rPr lang="ka-GE" sz="1200" b="1" u="none" strike="noStrike" dirty="0"/>
                        <a:t>ლაშაზარგინავა,</a:t>
                      </a:r>
                      <a:endParaRPr lang="ka-GE" sz="1200" b="1" i="0" u="none" strike="noStrike" dirty="0">
                        <a:solidFill>
                          <a:srgbClr val="000000"/>
                        </a:solidFill>
                        <a:latin typeface="Sylfaen"/>
                      </a:endParaRPr>
                    </a:p>
                  </a:txBody>
                  <a:tcPr marL="7974" marR="7974" marT="7974" marB="0" vert="vert270" anchor="ctr"/>
                </a:tc>
                <a:tc>
                  <a:txBody>
                    <a:bodyPr/>
                    <a:lstStyle/>
                    <a:p>
                      <a:pPr algn="ctr" fontAlgn="t"/>
                      <a:r>
                        <a:rPr lang="ka-GE" sz="1200" b="1" u="none" strike="noStrike" dirty="0"/>
                        <a:t>სოფოხელაძე,</a:t>
                      </a:r>
                      <a:endParaRPr lang="ka-GE" sz="1200" b="1" i="0" u="none" strike="noStrike" dirty="0">
                        <a:solidFill>
                          <a:srgbClr val="000000"/>
                        </a:solidFill>
                        <a:latin typeface="Sylfaen"/>
                      </a:endParaRPr>
                    </a:p>
                  </a:txBody>
                  <a:tcPr marL="7974" marR="7974" marT="7974" marB="0" vert="vert270" anchor="ctr"/>
                </a:tc>
                <a:tc>
                  <a:txBody>
                    <a:bodyPr/>
                    <a:lstStyle/>
                    <a:p>
                      <a:pPr algn="ctr" fontAlgn="t"/>
                      <a:r>
                        <a:rPr lang="ka-GE" sz="1200" b="1" u="none" strike="noStrike" dirty="0"/>
                        <a:t>პაატაძიძიგური</a:t>
                      </a:r>
                      <a:endParaRPr lang="ka-GE" sz="1200" b="1" i="0" u="none" strike="noStrike" dirty="0">
                        <a:solidFill>
                          <a:srgbClr val="000000"/>
                        </a:solidFill>
                        <a:latin typeface="Sylfaen"/>
                      </a:endParaRPr>
                    </a:p>
                  </a:txBody>
                  <a:tcPr marL="7974" marR="7974" marT="7974" marB="0" vert="vert270" anchor="ctr"/>
                </a:tc>
              </a:tr>
              <a:tr h="300040">
                <a:tc>
                  <a:txBody>
                    <a:bodyPr/>
                    <a:lstStyle/>
                    <a:p>
                      <a:pPr lvl="1" algn="l" fontAlgn="t"/>
                      <a:r>
                        <a:rPr lang="ka-GE" sz="1200" u="none" strike="noStrike"/>
                        <a:t>კარგი გადმოცემის უნარი აქვს</a:t>
                      </a:r>
                      <a:endParaRPr lang="ka-GE" sz="1200" b="0" i="0" u="none" strike="noStrike">
                        <a:solidFill>
                          <a:srgbClr val="000000"/>
                        </a:solidFill>
                        <a:latin typeface="Sylfaen"/>
                      </a:endParaRPr>
                    </a:p>
                  </a:txBody>
                  <a:tcPr marL="7974" marR="7974" marT="7974" marB="0" anchor="ctr"/>
                </a:tc>
                <a:tc>
                  <a:txBody>
                    <a:bodyPr/>
                    <a:lstStyle/>
                    <a:p>
                      <a:pPr algn="ctr" fontAlgn="ctr"/>
                      <a:r>
                        <a:rPr lang="ru-RU" sz="1200" u="none" strike="noStrike"/>
                        <a:t>54,8%</a:t>
                      </a:r>
                      <a:endParaRPr lang="ru-RU" sz="1200" b="0" i="0" u="none" strike="noStrike">
                        <a:solidFill>
                          <a:srgbClr val="000000"/>
                        </a:solidFill>
                        <a:latin typeface="Arial"/>
                      </a:endParaRPr>
                    </a:p>
                  </a:txBody>
                  <a:tcPr marL="7974" marR="7974" marT="7974" marB="0" anchor="ctr"/>
                </a:tc>
                <a:tc>
                  <a:txBody>
                    <a:bodyPr/>
                    <a:lstStyle/>
                    <a:p>
                      <a:pPr algn="ctr" fontAlgn="ctr"/>
                      <a:r>
                        <a:rPr lang="ru-RU" sz="1200" u="none" strike="noStrike"/>
                        <a:t>57,0%</a:t>
                      </a:r>
                      <a:endParaRPr lang="ru-RU" sz="1200" b="0" i="0" u="none" strike="noStrike">
                        <a:solidFill>
                          <a:srgbClr val="000000"/>
                        </a:solidFill>
                        <a:latin typeface="Arial"/>
                      </a:endParaRPr>
                    </a:p>
                  </a:txBody>
                  <a:tcPr marL="7974" marR="7974" marT="7974" marB="0" anchor="ctr"/>
                </a:tc>
                <a:tc>
                  <a:txBody>
                    <a:bodyPr/>
                    <a:lstStyle/>
                    <a:p>
                      <a:pPr algn="ctr" fontAlgn="ctr"/>
                      <a:r>
                        <a:rPr lang="ru-RU" sz="1200" u="none" strike="noStrike"/>
                        <a:t>52,1%</a:t>
                      </a:r>
                      <a:endParaRPr lang="ru-RU" sz="1200" b="0" i="0" u="none" strike="noStrike">
                        <a:solidFill>
                          <a:srgbClr val="000000"/>
                        </a:solidFill>
                        <a:latin typeface="Arial"/>
                      </a:endParaRPr>
                    </a:p>
                  </a:txBody>
                  <a:tcPr marL="7974" marR="7974" marT="7974" marB="0" anchor="ctr"/>
                </a:tc>
                <a:tc>
                  <a:txBody>
                    <a:bodyPr/>
                    <a:lstStyle/>
                    <a:p>
                      <a:pPr algn="ctr" fontAlgn="ctr"/>
                      <a:r>
                        <a:rPr lang="ru-RU" sz="1200" u="none" strike="noStrike"/>
                        <a:t>31,6%</a:t>
                      </a:r>
                      <a:endParaRPr lang="ru-RU" sz="1200" b="0" i="0" u="none" strike="noStrike">
                        <a:solidFill>
                          <a:srgbClr val="000000"/>
                        </a:solidFill>
                        <a:latin typeface="Arial"/>
                      </a:endParaRPr>
                    </a:p>
                  </a:txBody>
                  <a:tcPr marL="7974" marR="7974" marT="7974" marB="0" anchor="ctr"/>
                </a:tc>
                <a:tc>
                  <a:txBody>
                    <a:bodyPr/>
                    <a:lstStyle/>
                    <a:p>
                      <a:pPr algn="ctr" fontAlgn="ctr"/>
                      <a:r>
                        <a:rPr lang="ru-RU" sz="1200" u="none" strike="noStrike"/>
                        <a:t>48,3%</a:t>
                      </a:r>
                      <a:endParaRPr lang="ru-RU" sz="1200" b="0" i="0" u="none" strike="noStrike">
                        <a:solidFill>
                          <a:srgbClr val="000000"/>
                        </a:solidFill>
                        <a:latin typeface="Arial"/>
                      </a:endParaRPr>
                    </a:p>
                  </a:txBody>
                  <a:tcPr marL="7974" marR="7974" marT="7974" marB="0" anchor="ctr"/>
                </a:tc>
                <a:tc>
                  <a:txBody>
                    <a:bodyPr/>
                    <a:lstStyle/>
                    <a:p>
                      <a:pPr algn="ctr" fontAlgn="ctr"/>
                      <a:r>
                        <a:rPr lang="ru-RU" sz="1200" u="none" strike="noStrike" dirty="0"/>
                        <a:t>42,3%</a:t>
                      </a:r>
                      <a:endParaRPr lang="ru-RU" sz="1200" b="0" i="0" u="none" strike="noStrike" dirty="0">
                        <a:solidFill>
                          <a:srgbClr val="000000"/>
                        </a:solidFill>
                        <a:latin typeface="Arial"/>
                      </a:endParaRPr>
                    </a:p>
                  </a:txBody>
                  <a:tcPr marL="7974" marR="7974" marT="7974" marB="0" anchor="ctr"/>
                </a:tc>
              </a:tr>
              <a:tr h="300040">
                <a:tc>
                  <a:txBody>
                    <a:bodyPr/>
                    <a:lstStyle/>
                    <a:p>
                      <a:pPr lvl="1" algn="l" fontAlgn="t"/>
                      <a:r>
                        <a:rPr lang="ka-GE" sz="1200" u="none" strike="noStrike"/>
                        <a:t>პატივსაცემი პიროვნებაა</a:t>
                      </a:r>
                      <a:endParaRPr lang="ka-GE" sz="1200" b="0" i="0" u="none" strike="noStrike">
                        <a:solidFill>
                          <a:srgbClr val="000000"/>
                        </a:solidFill>
                        <a:latin typeface="Sylfaen"/>
                      </a:endParaRPr>
                    </a:p>
                  </a:txBody>
                  <a:tcPr marL="7974" marR="7974" marT="7974" marB="0" anchor="ctr"/>
                </a:tc>
                <a:tc>
                  <a:txBody>
                    <a:bodyPr/>
                    <a:lstStyle/>
                    <a:p>
                      <a:pPr algn="ctr" fontAlgn="ctr"/>
                      <a:r>
                        <a:rPr lang="ru-RU" sz="1200" u="none" strike="noStrike"/>
                        <a:t>18,3%</a:t>
                      </a:r>
                      <a:endParaRPr lang="ru-RU" sz="1200" b="0" i="0" u="none" strike="noStrike">
                        <a:solidFill>
                          <a:srgbClr val="000000"/>
                        </a:solidFill>
                        <a:latin typeface="Arial"/>
                      </a:endParaRPr>
                    </a:p>
                  </a:txBody>
                  <a:tcPr marL="7974" marR="7974" marT="7974" marB="0" anchor="ctr"/>
                </a:tc>
                <a:tc>
                  <a:txBody>
                    <a:bodyPr/>
                    <a:lstStyle/>
                    <a:p>
                      <a:pPr algn="ctr" fontAlgn="ctr"/>
                      <a:r>
                        <a:rPr lang="ru-RU" sz="1200" u="none" strike="noStrike"/>
                        <a:t>20,8%</a:t>
                      </a:r>
                      <a:endParaRPr lang="ru-RU" sz="1200" b="0" i="0" u="none" strike="noStrike">
                        <a:solidFill>
                          <a:srgbClr val="000000"/>
                        </a:solidFill>
                        <a:latin typeface="Arial"/>
                      </a:endParaRPr>
                    </a:p>
                  </a:txBody>
                  <a:tcPr marL="7974" marR="7974" marT="7974" marB="0" anchor="ctr"/>
                </a:tc>
                <a:tc>
                  <a:txBody>
                    <a:bodyPr/>
                    <a:lstStyle/>
                    <a:p>
                      <a:pPr algn="ctr" fontAlgn="ctr"/>
                      <a:r>
                        <a:rPr lang="ru-RU" sz="1200" u="none" strike="noStrike"/>
                        <a:t>13,8%</a:t>
                      </a:r>
                      <a:endParaRPr lang="ru-RU" sz="1200" b="0" i="0" u="none" strike="noStrike">
                        <a:solidFill>
                          <a:srgbClr val="000000"/>
                        </a:solidFill>
                        <a:latin typeface="Arial"/>
                      </a:endParaRPr>
                    </a:p>
                  </a:txBody>
                  <a:tcPr marL="7974" marR="7974" marT="7974" marB="0" anchor="ctr"/>
                </a:tc>
                <a:tc>
                  <a:txBody>
                    <a:bodyPr/>
                    <a:lstStyle/>
                    <a:p>
                      <a:pPr algn="ctr" fontAlgn="ctr"/>
                      <a:r>
                        <a:rPr lang="ru-RU" sz="1200" u="none" strike="noStrike"/>
                        <a:t>21,1%</a:t>
                      </a:r>
                      <a:endParaRPr lang="ru-RU" sz="1200" b="0" i="0" u="none" strike="noStrike">
                        <a:solidFill>
                          <a:srgbClr val="000000"/>
                        </a:solidFill>
                        <a:latin typeface="Arial"/>
                      </a:endParaRPr>
                    </a:p>
                  </a:txBody>
                  <a:tcPr marL="7974" marR="7974" marT="7974" marB="0" anchor="ctr"/>
                </a:tc>
                <a:tc>
                  <a:txBody>
                    <a:bodyPr/>
                    <a:lstStyle/>
                    <a:p>
                      <a:pPr algn="ctr" fontAlgn="ctr"/>
                      <a:r>
                        <a:rPr lang="ru-RU" sz="1200" u="none" strike="noStrike"/>
                        <a:t>17,2%</a:t>
                      </a:r>
                      <a:endParaRPr lang="ru-RU" sz="1200" b="0" i="0" u="none" strike="noStrike">
                        <a:solidFill>
                          <a:srgbClr val="000000"/>
                        </a:solidFill>
                        <a:latin typeface="Arial"/>
                      </a:endParaRPr>
                    </a:p>
                  </a:txBody>
                  <a:tcPr marL="7974" marR="7974" marT="7974" marB="0" anchor="ctr"/>
                </a:tc>
                <a:tc>
                  <a:txBody>
                    <a:bodyPr/>
                    <a:lstStyle/>
                    <a:p>
                      <a:pPr algn="ctr" fontAlgn="ctr"/>
                      <a:r>
                        <a:rPr lang="ru-RU" sz="1200" u="none" strike="noStrike" dirty="0"/>
                        <a:t>26,9%</a:t>
                      </a:r>
                      <a:endParaRPr lang="ru-RU" sz="1200" b="0" i="0" u="none" strike="noStrike" dirty="0">
                        <a:solidFill>
                          <a:srgbClr val="000000"/>
                        </a:solidFill>
                        <a:latin typeface="Arial"/>
                      </a:endParaRPr>
                    </a:p>
                  </a:txBody>
                  <a:tcPr marL="7974" marR="7974" marT="7974" marB="0" anchor="ctr"/>
                </a:tc>
              </a:tr>
              <a:tr h="300040">
                <a:tc>
                  <a:txBody>
                    <a:bodyPr/>
                    <a:lstStyle/>
                    <a:p>
                      <a:pPr lvl="1" algn="l" fontAlgn="t"/>
                      <a:r>
                        <a:rPr lang="ka-GE" sz="1200" u="none" strike="noStrike"/>
                        <a:t>თავმდაბალია, უბრალოა</a:t>
                      </a:r>
                      <a:endParaRPr lang="ka-GE" sz="1200" b="0" i="0" u="none" strike="noStrike">
                        <a:solidFill>
                          <a:srgbClr val="000000"/>
                        </a:solidFill>
                        <a:latin typeface="Sylfaen"/>
                      </a:endParaRPr>
                    </a:p>
                  </a:txBody>
                  <a:tcPr marL="7974" marR="7974" marT="7974" marB="0" anchor="ctr"/>
                </a:tc>
                <a:tc>
                  <a:txBody>
                    <a:bodyPr/>
                    <a:lstStyle/>
                    <a:p>
                      <a:pPr algn="ctr" fontAlgn="ctr"/>
                      <a:r>
                        <a:rPr lang="ru-RU" sz="1200" u="none" strike="noStrike"/>
                        <a:t>25,0%</a:t>
                      </a:r>
                      <a:endParaRPr lang="ru-RU" sz="1200" b="0" i="0" u="none" strike="noStrike">
                        <a:solidFill>
                          <a:srgbClr val="000000"/>
                        </a:solidFill>
                        <a:latin typeface="Arial"/>
                      </a:endParaRPr>
                    </a:p>
                  </a:txBody>
                  <a:tcPr marL="7974" marR="7974" marT="7974" marB="0" anchor="ctr"/>
                </a:tc>
                <a:tc>
                  <a:txBody>
                    <a:bodyPr/>
                    <a:lstStyle/>
                    <a:p>
                      <a:pPr algn="ctr" fontAlgn="ctr"/>
                      <a:r>
                        <a:rPr lang="ru-RU" sz="1200" u="none" strike="noStrike"/>
                        <a:t>10,7%</a:t>
                      </a:r>
                      <a:endParaRPr lang="ru-RU" sz="1200" b="0" i="0" u="none" strike="noStrike">
                        <a:solidFill>
                          <a:srgbClr val="000000"/>
                        </a:solidFill>
                        <a:latin typeface="Arial"/>
                      </a:endParaRPr>
                    </a:p>
                  </a:txBody>
                  <a:tcPr marL="7974" marR="7974" marT="7974" marB="0" anchor="ctr"/>
                </a:tc>
                <a:tc>
                  <a:txBody>
                    <a:bodyPr/>
                    <a:lstStyle/>
                    <a:p>
                      <a:pPr algn="ctr" fontAlgn="ctr"/>
                      <a:r>
                        <a:rPr lang="ru-RU" sz="1200" u="none" strike="noStrike"/>
                        <a:t>19,1%</a:t>
                      </a:r>
                      <a:endParaRPr lang="ru-RU" sz="1200" b="0" i="0" u="none" strike="noStrike">
                        <a:solidFill>
                          <a:srgbClr val="000000"/>
                        </a:solidFill>
                        <a:latin typeface="Arial"/>
                      </a:endParaRPr>
                    </a:p>
                  </a:txBody>
                  <a:tcPr marL="7974" marR="7974" marT="7974" marB="0" anchor="ctr"/>
                </a:tc>
                <a:tc>
                  <a:txBody>
                    <a:bodyPr/>
                    <a:lstStyle/>
                    <a:p>
                      <a:pPr algn="ctr" fontAlgn="ctr"/>
                      <a:r>
                        <a:rPr lang="ru-RU" sz="1200" u="none" strike="noStrike"/>
                        <a:t>21,1%</a:t>
                      </a:r>
                      <a:endParaRPr lang="ru-RU" sz="1200" b="0" i="0" u="none" strike="noStrike">
                        <a:solidFill>
                          <a:srgbClr val="000000"/>
                        </a:solidFill>
                        <a:latin typeface="Arial"/>
                      </a:endParaRPr>
                    </a:p>
                  </a:txBody>
                  <a:tcPr marL="7974" marR="7974" marT="7974" marB="0" anchor="ctr"/>
                </a:tc>
                <a:tc>
                  <a:txBody>
                    <a:bodyPr/>
                    <a:lstStyle/>
                    <a:p>
                      <a:pPr algn="ctr" fontAlgn="ctr"/>
                      <a:r>
                        <a:rPr lang="ru-RU" sz="1200" u="none" strike="noStrike"/>
                        <a:t>27,6%</a:t>
                      </a:r>
                      <a:endParaRPr lang="ru-RU" sz="1200" b="0" i="0" u="none" strike="noStrike">
                        <a:solidFill>
                          <a:srgbClr val="000000"/>
                        </a:solidFill>
                        <a:latin typeface="Arial"/>
                      </a:endParaRPr>
                    </a:p>
                  </a:txBody>
                  <a:tcPr marL="7974" marR="7974" marT="7974" marB="0" anchor="ctr"/>
                </a:tc>
                <a:tc>
                  <a:txBody>
                    <a:bodyPr/>
                    <a:lstStyle/>
                    <a:p>
                      <a:pPr algn="ctr" fontAlgn="ctr"/>
                      <a:r>
                        <a:rPr lang="ru-RU" sz="1200" u="none" strike="noStrike" dirty="0"/>
                        <a:t>19,2%</a:t>
                      </a:r>
                      <a:endParaRPr lang="ru-RU" sz="1200" b="0" i="0" u="none" strike="noStrike" dirty="0">
                        <a:solidFill>
                          <a:srgbClr val="000000"/>
                        </a:solidFill>
                        <a:latin typeface="Arial"/>
                      </a:endParaRPr>
                    </a:p>
                  </a:txBody>
                  <a:tcPr marL="7974" marR="7974" marT="7974" marB="0" anchor="ctr"/>
                </a:tc>
              </a:tr>
              <a:tr h="300040">
                <a:tc>
                  <a:txBody>
                    <a:bodyPr/>
                    <a:lstStyle/>
                    <a:p>
                      <a:pPr lvl="1" algn="l" fontAlgn="t"/>
                      <a:r>
                        <a:rPr lang="ka-GE" sz="1200" u="none" strike="noStrike"/>
                        <a:t>მშვიდი, ზომიერია</a:t>
                      </a:r>
                      <a:endParaRPr lang="ka-GE" sz="1200" b="0" i="0" u="none" strike="noStrike">
                        <a:solidFill>
                          <a:srgbClr val="000000"/>
                        </a:solidFill>
                        <a:latin typeface="Sylfaen"/>
                      </a:endParaRPr>
                    </a:p>
                  </a:txBody>
                  <a:tcPr marL="7974" marR="7974" marT="7974" marB="0" anchor="ctr"/>
                </a:tc>
                <a:tc>
                  <a:txBody>
                    <a:bodyPr/>
                    <a:lstStyle/>
                    <a:p>
                      <a:pPr algn="ctr" fontAlgn="ctr"/>
                      <a:r>
                        <a:rPr lang="ru-RU" sz="1200" u="none" strike="noStrike"/>
                        <a:t>16,3%</a:t>
                      </a:r>
                      <a:endParaRPr lang="ru-RU" sz="1200" b="0" i="0" u="none" strike="noStrike">
                        <a:solidFill>
                          <a:srgbClr val="000000"/>
                        </a:solidFill>
                        <a:latin typeface="Arial"/>
                      </a:endParaRPr>
                    </a:p>
                  </a:txBody>
                  <a:tcPr marL="7974" marR="7974" marT="7974" marB="0" anchor="ctr"/>
                </a:tc>
                <a:tc>
                  <a:txBody>
                    <a:bodyPr/>
                    <a:lstStyle/>
                    <a:p>
                      <a:pPr algn="ctr" fontAlgn="ctr"/>
                      <a:r>
                        <a:rPr lang="ru-RU" sz="1200" u="none" strike="noStrike"/>
                        <a:t>10,1%</a:t>
                      </a:r>
                      <a:endParaRPr lang="ru-RU" sz="1200" b="0" i="0" u="none" strike="noStrike">
                        <a:solidFill>
                          <a:srgbClr val="000000"/>
                        </a:solidFill>
                        <a:latin typeface="Arial"/>
                      </a:endParaRPr>
                    </a:p>
                  </a:txBody>
                  <a:tcPr marL="7974" marR="7974" marT="7974" marB="0" anchor="ctr"/>
                </a:tc>
                <a:tc>
                  <a:txBody>
                    <a:bodyPr/>
                    <a:lstStyle/>
                    <a:p>
                      <a:pPr algn="ctr" fontAlgn="ctr"/>
                      <a:r>
                        <a:rPr lang="ru-RU" sz="1200" u="none" strike="noStrike"/>
                        <a:t>10,6%</a:t>
                      </a:r>
                      <a:endParaRPr lang="ru-RU" sz="1200" b="0" i="0" u="none" strike="noStrike">
                        <a:solidFill>
                          <a:srgbClr val="000000"/>
                        </a:solidFill>
                        <a:latin typeface="Arial"/>
                      </a:endParaRPr>
                    </a:p>
                  </a:txBody>
                  <a:tcPr marL="7974" marR="7974" marT="7974" marB="0" anchor="ctr"/>
                </a:tc>
                <a:tc>
                  <a:txBody>
                    <a:bodyPr/>
                    <a:lstStyle/>
                    <a:p>
                      <a:pPr algn="ctr" fontAlgn="ctr"/>
                      <a:r>
                        <a:rPr lang="ru-RU" sz="1200" u="none" strike="noStrike"/>
                        <a:t>12,6%</a:t>
                      </a:r>
                      <a:endParaRPr lang="ru-RU" sz="1200" b="0" i="0" u="none" strike="noStrike">
                        <a:solidFill>
                          <a:srgbClr val="000000"/>
                        </a:solidFill>
                        <a:latin typeface="Arial"/>
                      </a:endParaRPr>
                    </a:p>
                  </a:txBody>
                  <a:tcPr marL="7974" marR="7974" marT="7974" marB="0" anchor="ctr"/>
                </a:tc>
                <a:tc>
                  <a:txBody>
                    <a:bodyPr/>
                    <a:lstStyle/>
                    <a:p>
                      <a:pPr algn="ctr" fontAlgn="ctr"/>
                      <a:r>
                        <a:rPr lang="ru-RU" sz="1200" u="none" strike="noStrike"/>
                        <a:t>8,6%</a:t>
                      </a:r>
                      <a:endParaRPr lang="ru-RU" sz="1200" b="0" i="0" u="none" strike="noStrike">
                        <a:solidFill>
                          <a:srgbClr val="000000"/>
                        </a:solidFill>
                        <a:latin typeface="Arial"/>
                      </a:endParaRPr>
                    </a:p>
                  </a:txBody>
                  <a:tcPr marL="7974" marR="7974" marT="7974" marB="0" anchor="ctr"/>
                </a:tc>
                <a:tc>
                  <a:txBody>
                    <a:bodyPr/>
                    <a:lstStyle/>
                    <a:p>
                      <a:pPr algn="ctr" fontAlgn="ctr"/>
                      <a:r>
                        <a:rPr lang="ru-RU" sz="1200" u="none" strike="noStrike" dirty="0"/>
                        <a:t>17,3%</a:t>
                      </a:r>
                      <a:endParaRPr lang="ru-RU" sz="1200" b="0" i="0" u="none" strike="noStrike" dirty="0">
                        <a:solidFill>
                          <a:srgbClr val="000000"/>
                        </a:solidFill>
                        <a:latin typeface="Arial"/>
                      </a:endParaRPr>
                    </a:p>
                  </a:txBody>
                  <a:tcPr marL="7974" marR="7974" marT="7974" marB="0" anchor="ctr"/>
                </a:tc>
              </a:tr>
              <a:tr h="300040">
                <a:tc>
                  <a:txBody>
                    <a:bodyPr/>
                    <a:lstStyle/>
                    <a:p>
                      <a:pPr lvl="1" algn="l" fontAlgn="t"/>
                      <a:r>
                        <a:rPr lang="ka-GE" sz="1200" u="none" strike="noStrike"/>
                        <a:t>კარგი პიროვნებაა</a:t>
                      </a:r>
                      <a:endParaRPr lang="ka-GE" sz="1200" b="0" i="0" u="none" strike="noStrike">
                        <a:solidFill>
                          <a:srgbClr val="000000"/>
                        </a:solidFill>
                        <a:latin typeface="Sylfaen"/>
                      </a:endParaRPr>
                    </a:p>
                  </a:txBody>
                  <a:tcPr marL="7974" marR="7974" marT="7974" marB="0" anchor="ctr"/>
                </a:tc>
                <a:tc>
                  <a:txBody>
                    <a:bodyPr/>
                    <a:lstStyle/>
                    <a:p>
                      <a:pPr algn="ctr" fontAlgn="ctr"/>
                      <a:r>
                        <a:rPr lang="ru-RU" sz="1200" u="none" strike="noStrike"/>
                        <a:t>24,0%</a:t>
                      </a:r>
                      <a:endParaRPr lang="ru-RU" sz="1200" b="0" i="0" u="none" strike="noStrike">
                        <a:solidFill>
                          <a:srgbClr val="000000"/>
                        </a:solidFill>
                        <a:latin typeface="Arial"/>
                      </a:endParaRPr>
                    </a:p>
                  </a:txBody>
                  <a:tcPr marL="7974" marR="7974" marT="7974" marB="0" anchor="ctr"/>
                </a:tc>
                <a:tc>
                  <a:txBody>
                    <a:bodyPr/>
                    <a:lstStyle/>
                    <a:p>
                      <a:pPr algn="ctr" fontAlgn="ctr"/>
                      <a:r>
                        <a:rPr lang="ru-RU" sz="1200" u="none" strike="noStrike"/>
                        <a:t>20,8%</a:t>
                      </a:r>
                      <a:endParaRPr lang="ru-RU" sz="1200" b="0" i="0" u="none" strike="noStrike">
                        <a:solidFill>
                          <a:srgbClr val="000000"/>
                        </a:solidFill>
                        <a:latin typeface="Arial"/>
                      </a:endParaRPr>
                    </a:p>
                  </a:txBody>
                  <a:tcPr marL="7974" marR="7974" marT="7974" marB="0" anchor="ctr"/>
                </a:tc>
                <a:tc>
                  <a:txBody>
                    <a:bodyPr/>
                    <a:lstStyle/>
                    <a:p>
                      <a:pPr algn="ctr" fontAlgn="ctr"/>
                      <a:r>
                        <a:rPr lang="ru-RU" sz="1200" u="none" strike="noStrike"/>
                        <a:t>20,2%</a:t>
                      </a:r>
                      <a:endParaRPr lang="ru-RU" sz="1200" b="0" i="0" u="none" strike="noStrike">
                        <a:solidFill>
                          <a:srgbClr val="000000"/>
                        </a:solidFill>
                        <a:latin typeface="Arial"/>
                      </a:endParaRPr>
                    </a:p>
                  </a:txBody>
                  <a:tcPr marL="7974" marR="7974" marT="7974" marB="0" anchor="ctr"/>
                </a:tc>
                <a:tc>
                  <a:txBody>
                    <a:bodyPr/>
                    <a:lstStyle/>
                    <a:p>
                      <a:pPr algn="ctr" fontAlgn="ctr"/>
                      <a:r>
                        <a:rPr lang="ru-RU" sz="1200" u="none" strike="noStrike"/>
                        <a:t>28,4%</a:t>
                      </a:r>
                      <a:endParaRPr lang="ru-RU" sz="1200" b="0" i="0" u="none" strike="noStrike">
                        <a:solidFill>
                          <a:srgbClr val="000000"/>
                        </a:solidFill>
                        <a:latin typeface="Arial"/>
                      </a:endParaRPr>
                    </a:p>
                  </a:txBody>
                  <a:tcPr marL="7974" marR="7974" marT="7974" marB="0" anchor="ctr"/>
                </a:tc>
                <a:tc>
                  <a:txBody>
                    <a:bodyPr/>
                    <a:lstStyle/>
                    <a:p>
                      <a:pPr algn="ctr" fontAlgn="ctr"/>
                      <a:r>
                        <a:rPr lang="ru-RU" sz="1200" u="none" strike="noStrike"/>
                        <a:t>22,4%</a:t>
                      </a:r>
                      <a:endParaRPr lang="ru-RU" sz="1200" b="0" i="0" u="none" strike="noStrike">
                        <a:solidFill>
                          <a:srgbClr val="000000"/>
                        </a:solidFill>
                        <a:latin typeface="Arial"/>
                      </a:endParaRPr>
                    </a:p>
                  </a:txBody>
                  <a:tcPr marL="7974" marR="7974" marT="7974" marB="0" anchor="ctr"/>
                </a:tc>
                <a:tc>
                  <a:txBody>
                    <a:bodyPr/>
                    <a:lstStyle/>
                    <a:p>
                      <a:pPr algn="ctr" fontAlgn="ctr"/>
                      <a:r>
                        <a:rPr lang="ru-RU" sz="1200" u="none" strike="noStrike" dirty="0"/>
                        <a:t>25,0%</a:t>
                      </a:r>
                      <a:endParaRPr lang="ru-RU" sz="1200" b="0" i="0" u="none" strike="noStrike" dirty="0">
                        <a:solidFill>
                          <a:srgbClr val="000000"/>
                        </a:solidFill>
                        <a:latin typeface="Arial"/>
                      </a:endParaRPr>
                    </a:p>
                  </a:txBody>
                  <a:tcPr marL="7974" marR="7974" marT="7974" marB="0" anchor="ctr"/>
                </a:tc>
              </a:tr>
              <a:tr h="300040">
                <a:tc>
                  <a:txBody>
                    <a:bodyPr/>
                    <a:lstStyle/>
                    <a:p>
                      <a:pPr lvl="1" algn="l" fontAlgn="t"/>
                      <a:r>
                        <a:rPr lang="ka-GE" sz="1200" u="none" strike="noStrike"/>
                        <a:t>ნიჭიერია</a:t>
                      </a:r>
                      <a:endParaRPr lang="ka-GE" sz="1200" b="0" i="0" u="none" strike="noStrike">
                        <a:solidFill>
                          <a:srgbClr val="000000"/>
                        </a:solidFill>
                        <a:latin typeface="Sylfaen"/>
                      </a:endParaRPr>
                    </a:p>
                  </a:txBody>
                  <a:tcPr marL="7974" marR="7974" marT="7974" marB="0" anchor="ctr"/>
                </a:tc>
                <a:tc>
                  <a:txBody>
                    <a:bodyPr/>
                    <a:lstStyle/>
                    <a:p>
                      <a:pPr algn="ctr" fontAlgn="ctr"/>
                      <a:r>
                        <a:rPr lang="ru-RU" sz="1200" u="none" strike="noStrike"/>
                        <a:t>31,7%</a:t>
                      </a:r>
                      <a:endParaRPr lang="ru-RU" sz="1200" b="0" i="0" u="none" strike="noStrike">
                        <a:solidFill>
                          <a:srgbClr val="000000"/>
                        </a:solidFill>
                        <a:latin typeface="Arial"/>
                      </a:endParaRPr>
                    </a:p>
                  </a:txBody>
                  <a:tcPr marL="7974" marR="7974" marT="7974" marB="0" anchor="ctr"/>
                </a:tc>
                <a:tc>
                  <a:txBody>
                    <a:bodyPr/>
                    <a:lstStyle/>
                    <a:p>
                      <a:pPr algn="ctr" fontAlgn="ctr"/>
                      <a:r>
                        <a:rPr lang="ru-RU" sz="1200" u="none" strike="noStrike"/>
                        <a:t>32,2%</a:t>
                      </a:r>
                      <a:endParaRPr lang="ru-RU" sz="1200" b="0" i="0" u="none" strike="noStrike">
                        <a:solidFill>
                          <a:srgbClr val="000000"/>
                        </a:solidFill>
                        <a:latin typeface="Arial"/>
                      </a:endParaRPr>
                    </a:p>
                  </a:txBody>
                  <a:tcPr marL="7974" marR="7974" marT="7974" marB="0" anchor="ctr"/>
                </a:tc>
                <a:tc>
                  <a:txBody>
                    <a:bodyPr/>
                    <a:lstStyle/>
                    <a:p>
                      <a:pPr algn="ctr" fontAlgn="ctr"/>
                      <a:r>
                        <a:rPr lang="ru-RU" sz="1200" u="none" strike="noStrike"/>
                        <a:t>26,6%</a:t>
                      </a:r>
                      <a:endParaRPr lang="ru-RU" sz="1200" b="0" i="0" u="none" strike="noStrike">
                        <a:solidFill>
                          <a:srgbClr val="000000"/>
                        </a:solidFill>
                        <a:latin typeface="Arial"/>
                      </a:endParaRPr>
                    </a:p>
                  </a:txBody>
                  <a:tcPr marL="7974" marR="7974" marT="7974" marB="0" anchor="ctr"/>
                </a:tc>
                <a:tc>
                  <a:txBody>
                    <a:bodyPr/>
                    <a:lstStyle/>
                    <a:p>
                      <a:pPr algn="ctr" fontAlgn="ctr"/>
                      <a:r>
                        <a:rPr lang="ru-RU" sz="1200" u="none" strike="noStrike"/>
                        <a:t>29,5%</a:t>
                      </a:r>
                      <a:endParaRPr lang="ru-RU" sz="1200" b="0" i="0" u="none" strike="noStrike">
                        <a:solidFill>
                          <a:srgbClr val="000000"/>
                        </a:solidFill>
                        <a:latin typeface="Arial"/>
                      </a:endParaRPr>
                    </a:p>
                  </a:txBody>
                  <a:tcPr marL="7974" marR="7974" marT="7974" marB="0" anchor="ctr"/>
                </a:tc>
                <a:tc>
                  <a:txBody>
                    <a:bodyPr/>
                    <a:lstStyle/>
                    <a:p>
                      <a:pPr algn="ctr" fontAlgn="ctr"/>
                      <a:r>
                        <a:rPr lang="ru-RU" sz="1200" u="none" strike="noStrike"/>
                        <a:t>24,1%</a:t>
                      </a:r>
                      <a:endParaRPr lang="ru-RU" sz="1200" b="0" i="0" u="none" strike="noStrike">
                        <a:solidFill>
                          <a:srgbClr val="000000"/>
                        </a:solidFill>
                        <a:latin typeface="Arial"/>
                      </a:endParaRPr>
                    </a:p>
                  </a:txBody>
                  <a:tcPr marL="7974" marR="7974" marT="7974" marB="0" anchor="ctr"/>
                </a:tc>
                <a:tc>
                  <a:txBody>
                    <a:bodyPr/>
                    <a:lstStyle/>
                    <a:p>
                      <a:pPr algn="ctr" fontAlgn="ctr"/>
                      <a:r>
                        <a:rPr lang="ru-RU" sz="1200" u="none" strike="noStrike" dirty="0"/>
                        <a:t>30,8%</a:t>
                      </a:r>
                      <a:endParaRPr lang="ru-RU" sz="1200" b="0" i="0" u="none" strike="noStrike" dirty="0">
                        <a:solidFill>
                          <a:srgbClr val="000000"/>
                        </a:solidFill>
                        <a:latin typeface="Arial"/>
                      </a:endParaRPr>
                    </a:p>
                  </a:txBody>
                  <a:tcPr marL="7974" marR="7974" marT="7974" marB="0" anchor="ctr"/>
                </a:tc>
              </a:tr>
              <a:tr h="300040">
                <a:tc>
                  <a:txBody>
                    <a:bodyPr/>
                    <a:lstStyle/>
                    <a:p>
                      <a:pPr lvl="1" algn="l" fontAlgn="t"/>
                      <a:r>
                        <a:rPr lang="ka-GE" sz="1200" u="none" strike="noStrike"/>
                        <a:t>ნამდვილი პროფესიონალია</a:t>
                      </a:r>
                      <a:endParaRPr lang="ka-GE" sz="1200" b="0" i="0" u="none" strike="noStrike">
                        <a:solidFill>
                          <a:srgbClr val="000000"/>
                        </a:solidFill>
                        <a:latin typeface="Sylfaen"/>
                      </a:endParaRPr>
                    </a:p>
                  </a:txBody>
                  <a:tcPr marL="7974" marR="7974" marT="7974" marB="0" anchor="ctr"/>
                </a:tc>
                <a:tc>
                  <a:txBody>
                    <a:bodyPr/>
                    <a:lstStyle/>
                    <a:p>
                      <a:pPr algn="ctr" fontAlgn="ctr"/>
                      <a:r>
                        <a:rPr lang="ru-RU" sz="1200" u="none" strike="noStrike"/>
                        <a:t>23,1%</a:t>
                      </a:r>
                      <a:endParaRPr lang="ru-RU" sz="1200" b="0" i="0" u="none" strike="noStrike">
                        <a:solidFill>
                          <a:srgbClr val="000000"/>
                        </a:solidFill>
                        <a:latin typeface="Arial"/>
                      </a:endParaRPr>
                    </a:p>
                  </a:txBody>
                  <a:tcPr marL="7974" marR="7974" marT="7974" marB="0" anchor="ctr"/>
                </a:tc>
                <a:tc>
                  <a:txBody>
                    <a:bodyPr/>
                    <a:lstStyle/>
                    <a:p>
                      <a:pPr algn="ctr" fontAlgn="ctr"/>
                      <a:r>
                        <a:rPr lang="ru-RU" sz="1200" u="none" strike="noStrike"/>
                        <a:t>27,5%</a:t>
                      </a:r>
                      <a:endParaRPr lang="ru-RU" sz="1200" b="0" i="0" u="none" strike="noStrike">
                        <a:solidFill>
                          <a:srgbClr val="000000"/>
                        </a:solidFill>
                        <a:latin typeface="Arial"/>
                      </a:endParaRPr>
                    </a:p>
                  </a:txBody>
                  <a:tcPr marL="7974" marR="7974" marT="7974" marB="0" anchor="ctr"/>
                </a:tc>
                <a:tc>
                  <a:txBody>
                    <a:bodyPr/>
                    <a:lstStyle/>
                    <a:p>
                      <a:pPr algn="ctr" fontAlgn="ctr"/>
                      <a:r>
                        <a:rPr lang="ru-RU" sz="1200" u="none" strike="noStrike"/>
                        <a:t>22,3%</a:t>
                      </a:r>
                      <a:endParaRPr lang="ru-RU" sz="1200" b="0" i="0" u="none" strike="noStrike">
                        <a:solidFill>
                          <a:srgbClr val="000000"/>
                        </a:solidFill>
                        <a:latin typeface="Arial"/>
                      </a:endParaRPr>
                    </a:p>
                  </a:txBody>
                  <a:tcPr marL="7974" marR="7974" marT="7974" marB="0" anchor="ctr"/>
                </a:tc>
                <a:tc>
                  <a:txBody>
                    <a:bodyPr/>
                    <a:lstStyle/>
                    <a:p>
                      <a:pPr algn="ctr" fontAlgn="ctr"/>
                      <a:r>
                        <a:rPr lang="ru-RU" sz="1200" u="none" strike="noStrike"/>
                        <a:t>22,1%</a:t>
                      </a:r>
                      <a:endParaRPr lang="ru-RU" sz="1200" b="0" i="0" u="none" strike="noStrike">
                        <a:solidFill>
                          <a:srgbClr val="000000"/>
                        </a:solidFill>
                        <a:latin typeface="Arial"/>
                      </a:endParaRPr>
                    </a:p>
                  </a:txBody>
                  <a:tcPr marL="7974" marR="7974" marT="7974" marB="0" anchor="ctr"/>
                </a:tc>
                <a:tc>
                  <a:txBody>
                    <a:bodyPr/>
                    <a:lstStyle/>
                    <a:p>
                      <a:pPr algn="ctr" fontAlgn="ctr"/>
                      <a:r>
                        <a:rPr lang="ru-RU" sz="1200" u="none" strike="noStrike"/>
                        <a:t>12,1%</a:t>
                      </a:r>
                      <a:endParaRPr lang="ru-RU" sz="1200" b="0" i="0" u="none" strike="noStrike">
                        <a:solidFill>
                          <a:srgbClr val="000000"/>
                        </a:solidFill>
                        <a:latin typeface="Arial"/>
                      </a:endParaRPr>
                    </a:p>
                  </a:txBody>
                  <a:tcPr marL="7974" marR="7974" marT="7974" marB="0" anchor="ctr"/>
                </a:tc>
                <a:tc>
                  <a:txBody>
                    <a:bodyPr/>
                    <a:lstStyle/>
                    <a:p>
                      <a:pPr algn="ctr" fontAlgn="ctr"/>
                      <a:r>
                        <a:rPr lang="ru-RU" sz="1200" u="none" strike="noStrike" dirty="0"/>
                        <a:t>15,4%</a:t>
                      </a:r>
                      <a:endParaRPr lang="ru-RU" sz="1200" b="0" i="0" u="none" strike="noStrike" dirty="0">
                        <a:solidFill>
                          <a:srgbClr val="000000"/>
                        </a:solidFill>
                        <a:latin typeface="Arial"/>
                      </a:endParaRPr>
                    </a:p>
                  </a:txBody>
                  <a:tcPr marL="7974" marR="7974" marT="7974" marB="0" anchor="ctr"/>
                </a:tc>
              </a:tr>
              <a:tr h="300040">
                <a:tc>
                  <a:txBody>
                    <a:bodyPr/>
                    <a:lstStyle/>
                    <a:p>
                      <a:pPr lvl="1" algn="l" fontAlgn="t"/>
                      <a:r>
                        <a:rPr lang="ka-GE" sz="1200" u="none" strike="noStrike"/>
                        <a:t>ლიდერია</a:t>
                      </a:r>
                      <a:endParaRPr lang="ka-GE" sz="1200" b="0" i="0" u="none" strike="noStrike">
                        <a:solidFill>
                          <a:srgbClr val="000000"/>
                        </a:solidFill>
                        <a:latin typeface="Sylfaen"/>
                      </a:endParaRPr>
                    </a:p>
                  </a:txBody>
                  <a:tcPr marL="7974" marR="7974" marT="7974" marB="0" anchor="ctr"/>
                </a:tc>
                <a:tc>
                  <a:txBody>
                    <a:bodyPr/>
                    <a:lstStyle/>
                    <a:p>
                      <a:pPr algn="ctr" fontAlgn="ctr"/>
                      <a:r>
                        <a:rPr lang="ru-RU" sz="1200" u="none" strike="noStrike"/>
                        <a:t>4,8%</a:t>
                      </a:r>
                      <a:endParaRPr lang="ru-RU" sz="1200" b="0" i="0" u="none" strike="noStrike">
                        <a:solidFill>
                          <a:srgbClr val="000000"/>
                        </a:solidFill>
                        <a:latin typeface="Arial"/>
                      </a:endParaRPr>
                    </a:p>
                  </a:txBody>
                  <a:tcPr marL="7974" marR="7974" marT="7974" marB="0" anchor="ctr"/>
                </a:tc>
                <a:tc>
                  <a:txBody>
                    <a:bodyPr/>
                    <a:lstStyle/>
                    <a:p>
                      <a:pPr algn="ctr" fontAlgn="ctr"/>
                      <a:r>
                        <a:rPr lang="ru-RU" sz="1200" u="none" strike="noStrike"/>
                        <a:t>18,1%</a:t>
                      </a:r>
                      <a:endParaRPr lang="ru-RU" sz="1200" b="0" i="0" u="none" strike="noStrike">
                        <a:solidFill>
                          <a:srgbClr val="000000"/>
                        </a:solidFill>
                        <a:latin typeface="Arial"/>
                      </a:endParaRPr>
                    </a:p>
                  </a:txBody>
                  <a:tcPr marL="7974" marR="7974" marT="7974" marB="0" anchor="ctr"/>
                </a:tc>
                <a:tc>
                  <a:txBody>
                    <a:bodyPr/>
                    <a:lstStyle/>
                    <a:p>
                      <a:pPr algn="ctr" fontAlgn="ctr"/>
                      <a:r>
                        <a:rPr lang="ru-RU" sz="1200" u="none" strike="noStrike"/>
                        <a:t>6,4%</a:t>
                      </a:r>
                      <a:endParaRPr lang="ru-RU" sz="1200" b="0" i="0" u="none" strike="noStrike">
                        <a:solidFill>
                          <a:srgbClr val="000000"/>
                        </a:solidFill>
                        <a:latin typeface="Arial"/>
                      </a:endParaRPr>
                    </a:p>
                  </a:txBody>
                  <a:tcPr marL="7974" marR="7974" marT="7974" marB="0" anchor="ctr"/>
                </a:tc>
                <a:tc>
                  <a:txBody>
                    <a:bodyPr/>
                    <a:lstStyle/>
                    <a:p>
                      <a:pPr algn="ctr" fontAlgn="ctr"/>
                      <a:r>
                        <a:rPr lang="ru-RU" sz="1200" u="none" strike="noStrike"/>
                        <a:t>11,6%</a:t>
                      </a:r>
                      <a:endParaRPr lang="ru-RU" sz="1200" b="0" i="0" u="none" strike="noStrike">
                        <a:solidFill>
                          <a:srgbClr val="000000"/>
                        </a:solidFill>
                        <a:latin typeface="Arial"/>
                      </a:endParaRPr>
                    </a:p>
                  </a:txBody>
                  <a:tcPr marL="7974" marR="7974" marT="7974" marB="0" anchor="ctr"/>
                </a:tc>
                <a:tc>
                  <a:txBody>
                    <a:bodyPr/>
                    <a:lstStyle/>
                    <a:p>
                      <a:pPr algn="ctr" fontAlgn="ctr"/>
                      <a:r>
                        <a:rPr lang="ru-RU" sz="1200" u="none" strike="noStrike"/>
                        <a:t>13,8%</a:t>
                      </a:r>
                      <a:endParaRPr lang="ru-RU" sz="1200" b="0" i="0" u="none" strike="noStrike">
                        <a:solidFill>
                          <a:srgbClr val="000000"/>
                        </a:solidFill>
                        <a:latin typeface="Arial"/>
                      </a:endParaRPr>
                    </a:p>
                  </a:txBody>
                  <a:tcPr marL="7974" marR="7974" marT="7974" marB="0" anchor="ctr"/>
                </a:tc>
                <a:tc>
                  <a:txBody>
                    <a:bodyPr/>
                    <a:lstStyle/>
                    <a:p>
                      <a:pPr algn="ctr" fontAlgn="ctr"/>
                      <a:r>
                        <a:rPr lang="ru-RU" sz="1200" u="none" strike="noStrike" dirty="0"/>
                        <a:t>7,7%</a:t>
                      </a:r>
                      <a:endParaRPr lang="ru-RU" sz="1200" b="0" i="0" u="none" strike="noStrike" dirty="0">
                        <a:solidFill>
                          <a:srgbClr val="000000"/>
                        </a:solidFill>
                        <a:latin typeface="Arial"/>
                      </a:endParaRPr>
                    </a:p>
                  </a:txBody>
                  <a:tcPr marL="7974" marR="7974" marT="7974" marB="0" anchor="ctr"/>
                </a:tc>
              </a:tr>
              <a:tr h="300040">
                <a:tc>
                  <a:txBody>
                    <a:bodyPr/>
                    <a:lstStyle/>
                    <a:p>
                      <a:pPr lvl="1" algn="l" fontAlgn="t"/>
                      <a:r>
                        <a:rPr lang="ka-GE" sz="1200" u="none" strike="noStrike"/>
                        <a:t>დამაჯერებლად საუბრობს</a:t>
                      </a:r>
                      <a:endParaRPr lang="ka-GE" sz="1200" b="0" i="0" u="none" strike="noStrike">
                        <a:solidFill>
                          <a:srgbClr val="000000"/>
                        </a:solidFill>
                        <a:latin typeface="Sylfaen"/>
                      </a:endParaRPr>
                    </a:p>
                  </a:txBody>
                  <a:tcPr marL="7974" marR="7974" marT="7974" marB="0" anchor="ctr"/>
                </a:tc>
                <a:tc>
                  <a:txBody>
                    <a:bodyPr/>
                    <a:lstStyle/>
                    <a:p>
                      <a:pPr algn="ctr" fontAlgn="ctr"/>
                      <a:r>
                        <a:rPr lang="ru-RU" sz="1200" u="none" strike="noStrike"/>
                        <a:t>31,7%</a:t>
                      </a:r>
                      <a:endParaRPr lang="ru-RU" sz="1200" b="0" i="0" u="none" strike="noStrike">
                        <a:solidFill>
                          <a:srgbClr val="000000"/>
                        </a:solidFill>
                        <a:latin typeface="Arial"/>
                      </a:endParaRPr>
                    </a:p>
                  </a:txBody>
                  <a:tcPr marL="7974" marR="7974" marT="7974" marB="0" anchor="ctr"/>
                </a:tc>
                <a:tc>
                  <a:txBody>
                    <a:bodyPr/>
                    <a:lstStyle/>
                    <a:p>
                      <a:pPr algn="ctr" fontAlgn="ctr"/>
                      <a:r>
                        <a:rPr lang="ru-RU" sz="1200" u="none" strike="noStrike"/>
                        <a:t>33,6%</a:t>
                      </a:r>
                      <a:endParaRPr lang="ru-RU" sz="1200" b="0" i="0" u="none" strike="noStrike">
                        <a:solidFill>
                          <a:srgbClr val="000000"/>
                        </a:solidFill>
                        <a:latin typeface="Arial"/>
                      </a:endParaRPr>
                    </a:p>
                  </a:txBody>
                  <a:tcPr marL="7974" marR="7974" marT="7974" marB="0" anchor="ctr"/>
                </a:tc>
                <a:tc>
                  <a:txBody>
                    <a:bodyPr/>
                    <a:lstStyle/>
                    <a:p>
                      <a:pPr algn="ctr" fontAlgn="ctr"/>
                      <a:r>
                        <a:rPr lang="ru-RU" sz="1200" u="none" strike="noStrike"/>
                        <a:t>34,0%</a:t>
                      </a:r>
                      <a:endParaRPr lang="ru-RU" sz="1200" b="0" i="0" u="none" strike="noStrike">
                        <a:solidFill>
                          <a:srgbClr val="000000"/>
                        </a:solidFill>
                        <a:latin typeface="Arial"/>
                      </a:endParaRPr>
                    </a:p>
                  </a:txBody>
                  <a:tcPr marL="7974" marR="7974" marT="7974" marB="0" anchor="ctr"/>
                </a:tc>
                <a:tc>
                  <a:txBody>
                    <a:bodyPr/>
                    <a:lstStyle/>
                    <a:p>
                      <a:pPr algn="ctr" fontAlgn="ctr"/>
                      <a:r>
                        <a:rPr lang="ru-RU" sz="1200" u="none" strike="noStrike"/>
                        <a:t>38,9%</a:t>
                      </a:r>
                      <a:endParaRPr lang="ru-RU" sz="1200" b="0" i="0" u="none" strike="noStrike">
                        <a:solidFill>
                          <a:srgbClr val="000000"/>
                        </a:solidFill>
                        <a:latin typeface="Arial"/>
                      </a:endParaRPr>
                    </a:p>
                  </a:txBody>
                  <a:tcPr marL="7974" marR="7974" marT="7974" marB="0" anchor="ctr"/>
                </a:tc>
                <a:tc>
                  <a:txBody>
                    <a:bodyPr/>
                    <a:lstStyle/>
                    <a:p>
                      <a:pPr algn="ctr" fontAlgn="ctr"/>
                      <a:r>
                        <a:rPr lang="ru-RU" sz="1200" u="none" strike="noStrike"/>
                        <a:t>24,1%</a:t>
                      </a:r>
                      <a:endParaRPr lang="ru-RU" sz="1200" b="0" i="0" u="none" strike="noStrike">
                        <a:solidFill>
                          <a:srgbClr val="000000"/>
                        </a:solidFill>
                        <a:latin typeface="Arial"/>
                      </a:endParaRPr>
                    </a:p>
                  </a:txBody>
                  <a:tcPr marL="7974" marR="7974" marT="7974" marB="0" anchor="ctr"/>
                </a:tc>
                <a:tc>
                  <a:txBody>
                    <a:bodyPr/>
                    <a:lstStyle/>
                    <a:p>
                      <a:pPr algn="ctr" fontAlgn="ctr"/>
                      <a:r>
                        <a:rPr lang="ru-RU" sz="1200" u="none" strike="noStrike" dirty="0"/>
                        <a:t>32,7%</a:t>
                      </a:r>
                      <a:endParaRPr lang="ru-RU" sz="1200" b="0" i="0" u="none" strike="noStrike" dirty="0">
                        <a:solidFill>
                          <a:srgbClr val="000000"/>
                        </a:solidFill>
                        <a:latin typeface="Arial"/>
                      </a:endParaRPr>
                    </a:p>
                  </a:txBody>
                  <a:tcPr marL="7974" marR="7974" marT="7974" marB="0" anchor="ctr"/>
                </a:tc>
              </a:tr>
              <a:tr h="300040">
                <a:tc>
                  <a:txBody>
                    <a:bodyPr/>
                    <a:lstStyle/>
                    <a:p>
                      <a:pPr lvl="1" algn="l" fontAlgn="t"/>
                      <a:r>
                        <a:rPr lang="ka-GE" sz="1200" u="none" strike="noStrike"/>
                        <a:t>აქვს კარგი მეტყველება</a:t>
                      </a:r>
                      <a:endParaRPr lang="ka-GE" sz="1200" b="0" i="0" u="none" strike="noStrike">
                        <a:solidFill>
                          <a:srgbClr val="000000"/>
                        </a:solidFill>
                        <a:latin typeface="Sylfaen"/>
                      </a:endParaRPr>
                    </a:p>
                  </a:txBody>
                  <a:tcPr marL="7974" marR="7974" marT="7974" marB="0" anchor="ctr"/>
                </a:tc>
                <a:tc>
                  <a:txBody>
                    <a:bodyPr/>
                    <a:lstStyle/>
                    <a:p>
                      <a:pPr algn="ctr" fontAlgn="ctr"/>
                      <a:r>
                        <a:rPr lang="ru-RU" sz="1200" u="none" strike="noStrike"/>
                        <a:t>24,0%</a:t>
                      </a:r>
                      <a:endParaRPr lang="ru-RU" sz="1200" b="0" i="0" u="none" strike="noStrike">
                        <a:solidFill>
                          <a:srgbClr val="000000"/>
                        </a:solidFill>
                        <a:latin typeface="Arial"/>
                      </a:endParaRPr>
                    </a:p>
                  </a:txBody>
                  <a:tcPr marL="7974" marR="7974" marT="7974" marB="0" anchor="ctr"/>
                </a:tc>
                <a:tc>
                  <a:txBody>
                    <a:bodyPr/>
                    <a:lstStyle/>
                    <a:p>
                      <a:pPr algn="ctr" fontAlgn="ctr"/>
                      <a:r>
                        <a:rPr lang="ru-RU" sz="1200" u="none" strike="noStrike"/>
                        <a:t>25,5%</a:t>
                      </a:r>
                      <a:endParaRPr lang="ru-RU" sz="1200" b="0" i="0" u="none" strike="noStrike">
                        <a:solidFill>
                          <a:srgbClr val="000000"/>
                        </a:solidFill>
                        <a:latin typeface="Arial"/>
                      </a:endParaRPr>
                    </a:p>
                  </a:txBody>
                  <a:tcPr marL="7974" marR="7974" marT="7974" marB="0" anchor="ctr"/>
                </a:tc>
                <a:tc>
                  <a:txBody>
                    <a:bodyPr/>
                    <a:lstStyle/>
                    <a:p>
                      <a:pPr algn="ctr" fontAlgn="ctr"/>
                      <a:r>
                        <a:rPr lang="ru-RU" sz="1200" u="none" strike="noStrike"/>
                        <a:t>37,2%</a:t>
                      </a:r>
                      <a:endParaRPr lang="ru-RU" sz="1200" b="0" i="0" u="none" strike="noStrike">
                        <a:solidFill>
                          <a:srgbClr val="000000"/>
                        </a:solidFill>
                        <a:latin typeface="Arial"/>
                      </a:endParaRPr>
                    </a:p>
                  </a:txBody>
                  <a:tcPr marL="7974" marR="7974" marT="7974" marB="0" anchor="ctr"/>
                </a:tc>
                <a:tc>
                  <a:txBody>
                    <a:bodyPr/>
                    <a:lstStyle/>
                    <a:p>
                      <a:pPr algn="ctr" fontAlgn="ctr"/>
                      <a:r>
                        <a:rPr lang="ru-RU" sz="1200" u="none" strike="noStrike"/>
                        <a:t>40,0%</a:t>
                      </a:r>
                      <a:endParaRPr lang="ru-RU" sz="1200" b="0" i="0" u="none" strike="noStrike">
                        <a:solidFill>
                          <a:srgbClr val="000000"/>
                        </a:solidFill>
                        <a:latin typeface="Arial"/>
                      </a:endParaRPr>
                    </a:p>
                  </a:txBody>
                  <a:tcPr marL="7974" marR="7974" marT="7974" marB="0" anchor="ctr"/>
                </a:tc>
                <a:tc>
                  <a:txBody>
                    <a:bodyPr/>
                    <a:lstStyle/>
                    <a:p>
                      <a:pPr algn="ctr" fontAlgn="ctr"/>
                      <a:r>
                        <a:rPr lang="ru-RU" sz="1200" u="none" strike="noStrike"/>
                        <a:t>36,2%</a:t>
                      </a:r>
                      <a:endParaRPr lang="ru-RU" sz="1200" b="0" i="0" u="none" strike="noStrike">
                        <a:solidFill>
                          <a:srgbClr val="000000"/>
                        </a:solidFill>
                        <a:latin typeface="Arial"/>
                      </a:endParaRPr>
                    </a:p>
                  </a:txBody>
                  <a:tcPr marL="7974" marR="7974" marT="7974" marB="0" anchor="ctr"/>
                </a:tc>
                <a:tc>
                  <a:txBody>
                    <a:bodyPr/>
                    <a:lstStyle/>
                    <a:p>
                      <a:pPr algn="ctr" fontAlgn="ctr"/>
                      <a:r>
                        <a:rPr lang="ru-RU" sz="1200" u="none" strike="noStrike" dirty="0"/>
                        <a:t>40,4%</a:t>
                      </a:r>
                      <a:endParaRPr lang="ru-RU" sz="1200" b="0" i="0" u="none" strike="noStrike" dirty="0">
                        <a:solidFill>
                          <a:srgbClr val="000000"/>
                        </a:solidFill>
                        <a:latin typeface="Arial"/>
                      </a:endParaRPr>
                    </a:p>
                  </a:txBody>
                  <a:tcPr marL="7974" marR="7974" marT="7974" marB="0" anchor="ctr"/>
                </a:tc>
              </a:tr>
              <a:tr h="300040">
                <a:tc>
                  <a:txBody>
                    <a:bodyPr/>
                    <a:lstStyle/>
                    <a:p>
                      <a:pPr lvl="1" algn="l" fontAlgn="t"/>
                      <a:r>
                        <a:rPr lang="ka-GE" sz="1200" u="none" strike="noStrike"/>
                        <a:t>მიუკერძოებელია</a:t>
                      </a:r>
                      <a:endParaRPr lang="ka-GE" sz="1200" b="0" i="0" u="none" strike="noStrike">
                        <a:solidFill>
                          <a:srgbClr val="000000"/>
                        </a:solidFill>
                        <a:latin typeface="Sylfaen"/>
                      </a:endParaRPr>
                    </a:p>
                  </a:txBody>
                  <a:tcPr marL="7974" marR="7974" marT="7974" marB="0" anchor="ctr"/>
                </a:tc>
                <a:tc>
                  <a:txBody>
                    <a:bodyPr/>
                    <a:lstStyle/>
                    <a:p>
                      <a:pPr algn="ctr" fontAlgn="ctr"/>
                      <a:r>
                        <a:rPr lang="ru-RU" sz="1200" u="none" strike="noStrike"/>
                        <a:t>8,7%</a:t>
                      </a:r>
                      <a:endParaRPr lang="ru-RU" sz="1200" b="0" i="0" u="none" strike="noStrike">
                        <a:solidFill>
                          <a:srgbClr val="000000"/>
                        </a:solidFill>
                        <a:latin typeface="Arial"/>
                      </a:endParaRPr>
                    </a:p>
                  </a:txBody>
                  <a:tcPr marL="7974" marR="7974" marT="7974" marB="0" anchor="ctr"/>
                </a:tc>
                <a:tc>
                  <a:txBody>
                    <a:bodyPr/>
                    <a:lstStyle/>
                    <a:p>
                      <a:pPr algn="ctr" fontAlgn="ctr"/>
                      <a:r>
                        <a:rPr lang="ru-RU" sz="1200" u="none" strike="noStrike"/>
                        <a:t>6,7%</a:t>
                      </a:r>
                      <a:endParaRPr lang="ru-RU" sz="1200" b="0" i="0" u="none" strike="noStrike">
                        <a:solidFill>
                          <a:srgbClr val="000000"/>
                        </a:solidFill>
                        <a:latin typeface="Arial"/>
                      </a:endParaRPr>
                    </a:p>
                  </a:txBody>
                  <a:tcPr marL="7974" marR="7974" marT="7974" marB="0" anchor="ctr"/>
                </a:tc>
                <a:tc>
                  <a:txBody>
                    <a:bodyPr/>
                    <a:lstStyle/>
                    <a:p>
                      <a:pPr algn="ctr" fontAlgn="ctr"/>
                      <a:r>
                        <a:rPr lang="ru-RU" sz="1200" u="none" strike="noStrike"/>
                        <a:t>11,7%</a:t>
                      </a:r>
                      <a:endParaRPr lang="ru-RU" sz="1200" b="0" i="0" u="none" strike="noStrike">
                        <a:solidFill>
                          <a:srgbClr val="000000"/>
                        </a:solidFill>
                        <a:latin typeface="Arial"/>
                      </a:endParaRPr>
                    </a:p>
                  </a:txBody>
                  <a:tcPr marL="7974" marR="7974" marT="7974" marB="0" anchor="ctr"/>
                </a:tc>
                <a:tc>
                  <a:txBody>
                    <a:bodyPr/>
                    <a:lstStyle/>
                    <a:p>
                      <a:pPr algn="ctr" fontAlgn="ctr"/>
                      <a:r>
                        <a:rPr lang="ru-RU" sz="1200" u="none" strike="noStrike"/>
                        <a:t>13,7%</a:t>
                      </a:r>
                      <a:endParaRPr lang="ru-RU" sz="1200" b="0" i="0" u="none" strike="noStrike">
                        <a:solidFill>
                          <a:srgbClr val="000000"/>
                        </a:solidFill>
                        <a:latin typeface="Arial"/>
                      </a:endParaRPr>
                    </a:p>
                  </a:txBody>
                  <a:tcPr marL="7974" marR="7974" marT="7974" marB="0" anchor="ctr"/>
                </a:tc>
                <a:tc>
                  <a:txBody>
                    <a:bodyPr/>
                    <a:lstStyle/>
                    <a:p>
                      <a:pPr algn="ctr" fontAlgn="ctr"/>
                      <a:r>
                        <a:rPr lang="ru-RU" sz="1200" u="none" strike="noStrike"/>
                        <a:t>12,1%</a:t>
                      </a:r>
                      <a:endParaRPr lang="ru-RU" sz="1200" b="0" i="0" u="none" strike="noStrike">
                        <a:solidFill>
                          <a:srgbClr val="000000"/>
                        </a:solidFill>
                        <a:latin typeface="Arial"/>
                      </a:endParaRPr>
                    </a:p>
                  </a:txBody>
                  <a:tcPr marL="7974" marR="7974" marT="7974" marB="0" anchor="ctr"/>
                </a:tc>
                <a:tc>
                  <a:txBody>
                    <a:bodyPr/>
                    <a:lstStyle/>
                    <a:p>
                      <a:pPr algn="ctr" fontAlgn="ctr"/>
                      <a:r>
                        <a:rPr lang="ru-RU" sz="1200" u="none" strike="noStrike" dirty="0"/>
                        <a:t>15,4%</a:t>
                      </a:r>
                      <a:endParaRPr lang="ru-RU" sz="1200" b="0" i="0" u="none" strike="noStrike" dirty="0">
                        <a:solidFill>
                          <a:srgbClr val="000000"/>
                        </a:solidFill>
                        <a:latin typeface="Arial"/>
                      </a:endParaRPr>
                    </a:p>
                  </a:txBody>
                  <a:tcPr marL="7974" marR="7974" marT="7974" marB="0" anchor="ctr"/>
                </a:tc>
              </a:tr>
              <a:tr h="300040">
                <a:tc>
                  <a:txBody>
                    <a:bodyPr/>
                    <a:lstStyle/>
                    <a:p>
                      <a:pPr lvl="1" algn="l" fontAlgn="t"/>
                      <a:r>
                        <a:rPr lang="ka-GE" sz="1200" u="none" strike="noStrike"/>
                        <a:t>სასიამოვნო გარეგნობისაა</a:t>
                      </a:r>
                      <a:endParaRPr lang="ka-GE" sz="1200" b="0" i="0" u="none" strike="noStrike">
                        <a:solidFill>
                          <a:srgbClr val="000000"/>
                        </a:solidFill>
                        <a:latin typeface="Sylfaen"/>
                      </a:endParaRPr>
                    </a:p>
                  </a:txBody>
                  <a:tcPr marL="7974" marR="7974" marT="7974" marB="0" anchor="ctr"/>
                </a:tc>
                <a:tc>
                  <a:txBody>
                    <a:bodyPr/>
                    <a:lstStyle/>
                    <a:p>
                      <a:pPr algn="ctr" fontAlgn="ctr"/>
                      <a:r>
                        <a:rPr lang="ru-RU" sz="1200" u="none" strike="noStrike"/>
                        <a:t>20,2%</a:t>
                      </a:r>
                      <a:endParaRPr lang="ru-RU" sz="1200" b="0" i="0" u="none" strike="noStrike">
                        <a:solidFill>
                          <a:srgbClr val="000000"/>
                        </a:solidFill>
                        <a:latin typeface="Arial"/>
                      </a:endParaRPr>
                    </a:p>
                  </a:txBody>
                  <a:tcPr marL="7974" marR="7974" marT="7974" marB="0" anchor="ctr"/>
                </a:tc>
                <a:tc>
                  <a:txBody>
                    <a:bodyPr/>
                    <a:lstStyle/>
                    <a:p>
                      <a:pPr algn="ctr" fontAlgn="ctr"/>
                      <a:r>
                        <a:rPr lang="ru-RU" sz="1200" u="none" strike="noStrike"/>
                        <a:t>14,8%</a:t>
                      </a:r>
                      <a:endParaRPr lang="ru-RU" sz="1200" b="0" i="0" u="none" strike="noStrike">
                        <a:solidFill>
                          <a:srgbClr val="000000"/>
                        </a:solidFill>
                        <a:latin typeface="Arial"/>
                      </a:endParaRPr>
                    </a:p>
                  </a:txBody>
                  <a:tcPr marL="7974" marR="7974" marT="7974" marB="0" anchor="ctr"/>
                </a:tc>
                <a:tc>
                  <a:txBody>
                    <a:bodyPr/>
                    <a:lstStyle/>
                    <a:p>
                      <a:pPr algn="ctr" fontAlgn="ctr"/>
                      <a:r>
                        <a:rPr lang="ru-RU" sz="1200" u="none" strike="noStrike"/>
                        <a:t>20,2%</a:t>
                      </a:r>
                      <a:endParaRPr lang="ru-RU" sz="1200" b="0" i="0" u="none" strike="noStrike">
                        <a:solidFill>
                          <a:srgbClr val="000000"/>
                        </a:solidFill>
                        <a:latin typeface="Arial"/>
                      </a:endParaRPr>
                    </a:p>
                  </a:txBody>
                  <a:tcPr marL="7974" marR="7974" marT="7974" marB="0" anchor="ctr"/>
                </a:tc>
                <a:tc>
                  <a:txBody>
                    <a:bodyPr/>
                    <a:lstStyle/>
                    <a:p>
                      <a:pPr algn="ctr" fontAlgn="ctr"/>
                      <a:r>
                        <a:rPr lang="ru-RU" sz="1200" u="none" strike="noStrike"/>
                        <a:t>6,3%</a:t>
                      </a:r>
                      <a:endParaRPr lang="ru-RU" sz="1200" b="0" i="0" u="none" strike="noStrike">
                        <a:solidFill>
                          <a:srgbClr val="000000"/>
                        </a:solidFill>
                        <a:latin typeface="Arial"/>
                      </a:endParaRPr>
                    </a:p>
                  </a:txBody>
                  <a:tcPr marL="7974" marR="7974" marT="7974" marB="0" anchor="ctr"/>
                </a:tc>
                <a:tc>
                  <a:txBody>
                    <a:bodyPr/>
                    <a:lstStyle/>
                    <a:p>
                      <a:pPr algn="ctr" fontAlgn="ctr"/>
                      <a:r>
                        <a:rPr lang="ru-RU" sz="1200" u="none" strike="noStrike"/>
                        <a:t>25,9%</a:t>
                      </a:r>
                      <a:endParaRPr lang="ru-RU" sz="1200" b="0" i="0" u="none" strike="noStrike">
                        <a:solidFill>
                          <a:srgbClr val="000000"/>
                        </a:solidFill>
                        <a:latin typeface="Arial"/>
                      </a:endParaRPr>
                    </a:p>
                  </a:txBody>
                  <a:tcPr marL="7974" marR="7974" marT="7974" marB="0" anchor="ctr"/>
                </a:tc>
                <a:tc>
                  <a:txBody>
                    <a:bodyPr/>
                    <a:lstStyle/>
                    <a:p>
                      <a:pPr algn="ctr" fontAlgn="ctr"/>
                      <a:r>
                        <a:rPr lang="ru-RU" sz="1200" u="none" strike="noStrike" dirty="0"/>
                        <a:t>7,7%</a:t>
                      </a:r>
                      <a:endParaRPr lang="ru-RU" sz="1200" b="0" i="0" u="none" strike="noStrike" dirty="0">
                        <a:solidFill>
                          <a:srgbClr val="000000"/>
                        </a:solidFill>
                        <a:latin typeface="Arial"/>
                      </a:endParaRPr>
                    </a:p>
                  </a:txBody>
                  <a:tcPr marL="7974" marR="7974" marT="7974" marB="0" anchor="ctr"/>
                </a:tc>
              </a:tr>
              <a:tr h="300040">
                <a:tc>
                  <a:txBody>
                    <a:bodyPr/>
                    <a:lstStyle/>
                    <a:p>
                      <a:pPr lvl="1" algn="l" fontAlgn="t"/>
                      <a:r>
                        <a:rPr lang="ka-GE" sz="1200" u="none" strike="noStrike" dirty="0"/>
                        <a:t>გემოვნებიანია</a:t>
                      </a:r>
                      <a:endParaRPr lang="ka-GE" sz="1200" b="0" i="0" u="none" strike="noStrike" dirty="0">
                        <a:solidFill>
                          <a:srgbClr val="000000"/>
                        </a:solidFill>
                        <a:latin typeface="Sylfaen"/>
                      </a:endParaRPr>
                    </a:p>
                  </a:txBody>
                  <a:tcPr marL="7974" marR="7974" marT="7974" marB="0" anchor="ctr"/>
                </a:tc>
                <a:tc>
                  <a:txBody>
                    <a:bodyPr/>
                    <a:lstStyle/>
                    <a:p>
                      <a:pPr algn="ctr" fontAlgn="ctr"/>
                      <a:r>
                        <a:rPr lang="ru-RU" sz="1200" u="none" strike="noStrike"/>
                        <a:t>5,8%</a:t>
                      </a:r>
                      <a:endParaRPr lang="ru-RU" sz="1200" b="0" i="0" u="none" strike="noStrike">
                        <a:solidFill>
                          <a:srgbClr val="000000"/>
                        </a:solidFill>
                        <a:latin typeface="Arial"/>
                      </a:endParaRPr>
                    </a:p>
                  </a:txBody>
                  <a:tcPr marL="7974" marR="7974" marT="7974" marB="0" anchor="ctr"/>
                </a:tc>
                <a:tc>
                  <a:txBody>
                    <a:bodyPr/>
                    <a:lstStyle/>
                    <a:p>
                      <a:pPr algn="ctr" fontAlgn="ctr"/>
                      <a:r>
                        <a:rPr lang="ru-RU" sz="1200" u="none" strike="noStrike"/>
                        <a:t>10,1%</a:t>
                      </a:r>
                      <a:endParaRPr lang="ru-RU" sz="1200" b="0" i="0" u="none" strike="noStrike">
                        <a:solidFill>
                          <a:srgbClr val="000000"/>
                        </a:solidFill>
                        <a:latin typeface="Arial"/>
                      </a:endParaRPr>
                    </a:p>
                  </a:txBody>
                  <a:tcPr marL="7974" marR="7974" marT="7974" marB="0" anchor="ctr"/>
                </a:tc>
                <a:tc>
                  <a:txBody>
                    <a:bodyPr/>
                    <a:lstStyle/>
                    <a:p>
                      <a:pPr algn="ctr" fontAlgn="ctr"/>
                      <a:r>
                        <a:rPr lang="ru-RU" sz="1200" u="none" strike="noStrike"/>
                        <a:t>6,4%</a:t>
                      </a:r>
                      <a:endParaRPr lang="ru-RU" sz="1200" b="0" i="0" u="none" strike="noStrike">
                        <a:solidFill>
                          <a:srgbClr val="000000"/>
                        </a:solidFill>
                        <a:latin typeface="Arial"/>
                      </a:endParaRPr>
                    </a:p>
                  </a:txBody>
                  <a:tcPr marL="7974" marR="7974" marT="7974" marB="0" anchor="ctr"/>
                </a:tc>
                <a:tc>
                  <a:txBody>
                    <a:bodyPr/>
                    <a:lstStyle/>
                    <a:p>
                      <a:pPr algn="ctr" fontAlgn="ctr"/>
                      <a:r>
                        <a:rPr lang="ru-RU" sz="1200" u="none" strike="noStrike"/>
                        <a:t>10,5%</a:t>
                      </a:r>
                      <a:endParaRPr lang="ru-RU" sz="1200" b="0" i="0" u="none" strike="noStrike">
                        <a:solidFill>
                          <a:srgbClr val="000000"/>
                        </a:solidFill>
                        <a:latin typeface="Arial"/>
                      </a:endParaRPr>
                    </a:p>
                  </a:txBody>
                  <a:tcPr marL="7974" marR="7974" marT="7974" marB="0" anchor="ctr"/>
                </a:tc>
                <a:tc>
                  <a:txBody>
                    <a:bodyPr/>
                    <a:lstStyle/>
                    <a:p>
                      <a:pPr algn="ctr" fontAlgn="ctr"/>
                      <a:r>
                        <a:rPr lang="ru-RU" sz="1200" u="none" strike="noStrike"/>
                        <a:t>17,2%</a:t>
                      </a:r>
                      <a:endParaRPr lang="ru-RU" sz="1200" b="0" i="0" u="none" strike="noStrike">
                        <a:solidFill>
                          <a:srgbClr val="000000"/>
                        </a:solidFill>
                        <a:latin typeface="Arial"/>
                      </a:endParaRPr>
                    </a:p>
                  </a:txBody>
                  <a:tcPr marL="7974" marR="7974" marT="7974" marB="0" anchor="ctr"/>
                </a:tc>
                <a:tc>
                  <a:txBody>
                    <a:bodyPr/>
                    <a:lstStyle/>
                    <a:p>
                      <a:pPr algn="ctr" fontAlgn="ctr"/>
                      <a:r>
                        <a:rPr lang="ru-RU" sz="1200" u="none" strike="noStrike" dirty="0"/>
                        <a:t>7,7%</a:t>
                      </a:r>
                      <a:endParaRPr lang="ru-RU" sz="1200" b="0" i="0" u="none" strike="noStrike" dirty="0">
                        <a:solidFill>
                          <a:srgbClr val="000000"/>
                        </a:solidFill>
                        <a:latin typeface="Arial"/>
                      </a:endParaRPr>
                    </a:p>
                  </a:txBody>
                  <a:tcPr marL="7974" marR="7974" marT="7974" marB="0" anchor="ctr"/>
                </a:tc>
              </a:tr>
            </a:tbl>
          </a:graphicData>
        </a:graphic>
      </p:graphicFrame>
      <p:sp>
        <p:nvSpPr>
          <p:cNvPr id="4" name="Заголовок 1"/>
          <p:cNvSpPr txBox="1">
            <a:spLocks/>
          </p:cNvSpPr>
          <p:nvPr/>
        </p:nvSpPr>
        <p:spPr>
          <a:xfrm>
            <a:off x="2285984" y="0"/>
            <a:ext cx="6615130" cy="85723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Autofit/>
          </a:bodyPr>
          <a:lstStyle/>
          <a:p>
            <a:pPr lvl="0" algn="ctr">
              <a:spcBef>
                <a:spcPct val="0"/>
              </a:spcBef>
            </a:pPr>
            <a:r>
              <a:rPr lang="af-ZA" sz="1400" b="1" dirty="0" smtClean="0"/>
              <a:t>A13. </a:t>
            </a:r>
            <a:r>
              <a:rPr lang="ka-GE" sz="1400" b="1" dirty="0" smtClean="0"/>
              <a:t>გთხოვთ შეაფასოთ თითოეული წამყვანი ქვემოთ ჩამოთვლილი 3 მახასიათებლით, რომელიც ყველაზე მეტად ახასიათებს.</a:t>
            </a:r>
            <a:endParaRPr kumimoji="0" lang="ru-RU" sz="1400" b="1" i="0" u="none" strike="noStrike" kern="1200" cap="none" spc="0" normalizeH="0" baseline="0" noProof="0" dirty="0">
              <a:ln>
                <a:noFill/>
              </a:ln>
              <a:solidFill>
                <a:schemeClr val="lt1"/>
              </a:solidFill>
              <a:effectLst/>
              <a:uLnTx/>
              <a:uFillTx/>
              <a:latin typeface="+mn-lt"/>
              <a:ea typeface="+mn-ea"/>
              <a:cs typeface="+mn-cs"/>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Содержимое 4"/>
          <p:cNvGraphicFramePr>
            <a:graphicFrameLocks noGrp="1"/>
          </p:cNvGraphicFramePr>
          <p:nvPr>
            <p:ph idx="1"/>
          </p:nvPr>
        </p:nvGraphicFramePr>
        <p:xfrm>
          <a:off x="285720" y="1285860"/>
          <a:ext cx="8572561" cy="5429284"/>
        </p:xfrm>
        <a:graphic>
          <a:graphicData uri="http://schemas.openxmlformats.org/drawingml/2006/table">
            <a:tbl>
              <a:tblPr>
                <a:tableStyleId>{3C2FFA5D-87B4-456A-9821-1D502468CF0F}</a:tableStyleId>
              </a:tblPr>
              <a:tblGrid>
                <a:gridCol w="5425292"/>
                <a:gridCol w="909212"/>
                <a:gridCol w="746019"/>
                <a:gridCol w="746019"/>
                <a:gridCol w="746019"/>
              </a:tblGrid>
              <a:tr h="1628786">
                <a:tc>
                  <a:txBody>
                    <a:bodyPr/>
                    <a:lstStyle/>
                    <a:p>
                      <a:pPr lvl="1" algn="l" fontAlgn="t"/>
                      <a:r>
                        <a:rPr lang="ru-RU" sz="1200" u="none" strike="noStrike"/>
                        <a:t> </a:t>
                      </a:r>
                      <a:endParaRPr lang="ru-RU" sz="1200" b="0" i="0" u="none" strike="noStrike">
                        <a:solidFill>
                          <a:srgbClr val="000000"/>
                        </a:solidFill>
                        <a:latin typeface="Sylfaen"/>
                      </a:endParaRPr>
                    </a:p>
                  </a:txBody>
                  <a:tcPr marL="9525" marR="9525" marT="9525" marB="0"/>
                </a:tc>
                <a:tc>
                  <a:txBody>
                    <a:bodyPr/>
                    <a:lstStyle/>
                    <a:p>
                      <a:pPr algn="ctr" fontAlgn="t"/>
                      <a:r>
                        <a:rPr lang="ka-GE" sz="1200" b="1" u="none" strike="noStrike" dirty="0"/>
                        <a:t>სოფოხალვაში</a:t>
                      </a:r>
                      <a:endParaRPr lang="ka-GE" sz="1200" b="1" i="0" u="none" strike="noStrike" dirty="0">
                        <a:solidFill>
                          <a:srgbClr val="000000"/>
                        </a:solidFill>
                        <a:latin typeface="Sylfaen"/>
                      </a:endParaRPr>
                    </a:p>
                  </a:txBody>
                  <a:tcPr marL="9525" marR="9525" marT="9525" marB="0" vert="vert270" anchor="ctr"/>
                </a:tc>
                <a:tc>
                  <a:txBody>
                    <a:bodyPr/>
                    <a:lstStyle/>
                    <a:p>
                      <a:pPr algn="ctr" fontAlgn="t"/>
                      <a:r>
                        <a:rPr lang="ka-GE" sz="1200" b="1" u="none" strike="noStrike" dirty="0"/>
                        <a:t>ნინიაზვიადაძე</a:t>
                      </a:r>
                      <a:endParaRPr lang="ka-GE" sz="1200" b="1" i="0" u="none" strike="noStrike" dirty="0">
                        <a:solidFill>
                          <a:srgbClr val="000000"/>
                        </a:solidFill>
                        <a:latin typeface="Sylfaen"/>
                      </a:endParaRPr>
                    </a:p>
                  </a:txBody>
                  <a:tcPr marL="9525" marR="9525" marT="9525" marB="0" vert="vert270" anchor="ctr"/>
                </a:tc>
                <a:tc>
                  <a:txBody>
                    <a:bodyPr/>
                    <a:lstStyle/>
                    <a:p>
                      <a:pPr algn="ctr" fontAlgn="t"/>
                      <a:r>
                        <a:rPr lang="ka-GE" sz="1200" b="1" u="none" strike="noStrike" dirty="0"/>
                        <a:t>ბესოჩიბურდანიძე</a:t>
                      </a:r>
                      <a:endParaRPr lang="ka-GE" sz="1200" b="1" i="0" u="none" strike="noStrike" dirty="0">
                        <a:solidFill>
                          <a:srgbClr val="000000"/>
                        </a:solidFill>
                        <a:latin typeface="Sylfaen"/>
                      </a:endParaRPr>
                    </a:p>
                  </a:txBody>
                  <a:tcPr marL="9525" marR="9525" marT="9525" marB="0" vert="vert270" anchor="ctr"/>
                </a:tc>
                <a:tc>
                  <a:txBody>
                    <a:bodyPr/>
                    <a:lstStyle/>
                    <a:p>
                      <a:pPr algn="ctr" fontAlgn="t"/>
                      <a:r>
                        <a:rPr lang="ka-GE" sz="1200" b="1" u="none" strike="noStrike" dirty="0"/>
                        <a:t>გიგაჯიჯავაძე</a:t>
                      </a:r>
                      <a:endParaRPr lang="ka-GE" sz="1200" b="1" i="0" u="none" strike="noStrike" dirty="0">
                        <a:solidFill>
                          <a:srgbClr val="000000"/>
                        </a:solidFill>
                        <a:latin typeface="Sylfaen"/>
                      </a:endParaRPr>
                    </a:p>
                  </a:txBody>
                  <a:tcPr marL="9525" marR="9525" marT="9525" marB="0" vert="vert270" anchor="ctr"/>
                </a:tc>
              </a:tr>
              <a:tr h="292346">
                <a:tc>
                  <a:txBody>
                    <a:bodyPr/>
                    <a:lstStyle/>
                    <a:p>
                      <a:pPr lvl="1" algn="l" fontAlgn="t"/>
                      <a:r>
                        <a:rPr lang="ka-GE" sz="1200" u="none" strike="noStrike"/>
                        <a:t>კარგი გადმოცემის უნარი აქვს</a:t>
                      </a:r>
                      <a:endParaRPr lang="ka-GE" sz="1200" b="0" i="0" u="none" strike="noStrike">
                        <a:solidFill>
                          <a:srgbClr val="000000"/>
                        </a:solidFill>
                        <a:latin typeface="Sylfaen"/>
                      </a:endParaRPr>
                    </a:p>
                  </a:txBody>
                  <a:tcPr marL="9525" marR="9525" marT="9525" marB="0"/>
                </a:tc>
                <a:tc>
                  <a:txBody>
                    <a:bodyPr/>
                    <a:lstStyle/>
                    <a:p>
                      <a:pPr algn="ctr" fontAlgn="ctr"/>
                      <a:r>
                        <a:rPr lang="ru-RU" sz="1200" b="1" u="none" strike="noStrike"/>
                        <a:t>36,5%</a:t>
                      </a:r>
                      <a:endParaRPr lang="ru-RU" sz="1200" b="1" i="0" u="none" strike="noStrike">
                        <a:solidFill>
                          <a:srgbClr val="000000"/>
                        </a:solidFill>
                        <a:latin typeface="Arial"/>
                      </a:endParaRPr>
                    </a:p>
                  </a:txBody>
                  <a:tcPr marL="9525" marR="9525" marT="9525" marB="0" anchor="ctr"/>
                </a:tc>
                <a:tc>
                  <a:txBody>
                    <a:bodyPr/>
                    <a:lstStyle/>
                    <a:p>
                      <a:pPr algn="ctr" fontAlgn="ctr"/>
                      <a:r>
                        <a:rPr lang="ru-RU" sz="1200" b="1" u="none" strike="noStrike"/>
                        <a:t>41,0%</a:t>
                      </a:r>
                      <a:endParaRPr lang="ru-RU" sz="1200" b="1" i="0" u="none" strike="noStrike">
                        <a:solidFill>
                          <a:srgbClr val="000000"/>
                        </a:solidFill>
                        <a:latin typeface="Arial"/>
                      </a:endParaRPr>
                    </a:p>
                  </a:txBody>
                  <a:tcPr marL="9525" marR="9525" marT="9525" marB="0" anchor="ctr"/>
                </a:tc>
                <a:tc>
                  <a:txBody>
                    <a:bodyPr/>
                    <a:lstStyle/>
                    <a:p>
                      <a:pPr algn="ctr" fontAlgn="ctr"/>
                      <a:r>
                        <a:rPr lang="ru-RU" sz="1200" b="1" u="none" strike="noStrike"/>
                        <a:t>34,0%</a:t>
                      </a:r>
                      <a:endParaRPr lang="ru-RU" sz="1200" b="1" i="0" u="none" strike="noStrike">
                        <a:solidFill>
                          <a:srgbClr val="000000"/>
                        </a:solidFill>
                        <a:latin typeface="Arial"/>
                      </a:endParaRPr>
                    </a:p>
                  </a:txBody>
                  <a:tcPr marL="9525" marR="9525" marT="9525" marB="0" anchor="ctr"/>
                </a:tc>
                <a:tc>
                  <a:txBody>
                    <a:bodyPr/>
                    <a:lstStyle/>
                    <a:p>
                      <a:pPr algn="ctr" fontAlgn="ctr"/>
                      <a:r>
                        <a:rPr lang="ru-RU" sz="1200" b="1" u="none" strike="noStrike" dirty="0"/>
                        <a:t>38,3%</a:t>
                      </a:r>
                      <a:endParaRPr lang="ru-RU" sz="1200" b="1" i="0" u="none" strike="noStrike" dirty="0">
                        <a:solidFill>
                          <a:srgbClr val="000000"/>
                        </a:solidFill>
                        <a:latin typeface="Arial"/>
                      </a:endParaRPr>
                    </a:p>
                  </a:txBody>
                  <a:tcPr marL="9525" marR="9525" marT="9525" marB="0" anchor="ctr"/>
                </a:tc>
              </a:tr>
              <a:tr h="292346">
                <a:tc>
                  <a:txBody>
                    <a:bodyPr/>
                    <a:lstStyle/>
                    <a:p>
                      <a:pPr lvl="1" algn="l" fontAlgn="t"/>
                      <a:r>
                        <a:rPr lang="ka-GE" sz="1200" u="none" strike="noStrike"/>
                        <a:t>პატივსაცემი პიროვნებაა</a:t>
                      </a:r>
                      <a:endParaRPr lang="ka-GE" sz="1200" b="0" i="0" u="none" strike="noStrike">
                        <a:solidFill>
                          <a:srgbClr val="000000"/>
                        </a:solidFill>
                        <a:latin typeface="Sylfaen"/>
                      </a:endParaRPr>
                    </a:p>
                  </a:txBody>
                  <a:tcPr marL="9525" marR="9525" marT="9525" marB="0"/>
                </a:tc>
                <a:tc>
                  <a:txBody>
                    <a:bodyPr/>
                    <a:lstStyle/>
                    <a:p>
                      <a:pPr algn="ctr" fontAlgn="ctr"/>
                      <a:r>
                        <a:rPr lang="ru-RU" sz="1200" b="1" u="none" strike="noStrike"/>
                        <a:t>29,5%</a:t>
                      </a:r>
                      <a:endParaRPr lang="ru-RU" sz="1200" b="1" i="0" u="none" strike="noStrike">
                        <a:solidFill>
                          <a:srgbClr val="000000"/>
                        </a:solidFill>
                        <a:latin typeface="Arial"/>
                      </a:endParaRPr>
                    </a:p>
                  </a:txBody>
                  <a:tcPr marL="9525" marR="9525" marT="9525" marB="0" anchor="ctr"/>
                </a:tc>
                <a:tc>
                  <a:txBody>
                    <a:bodyPr/>
                    <a:lstStyle/>
                    <a:p>
                      <a:pPr algn="ctr" fontAlgn="ctr"/>
                      <a:r>
                        <a:rPr lang="ru-RU" sz="1200" b="1" u="none" strike="noStrike"/>
                        <a:t>25,6%</a:t>
                      </a:r>
                      <a:endParaRPr lang="ru-RU" sz="1200" b="1" i="0" u="none" strike="noStrike">
                        <a:solidFill>
                          <a:srgbClr val="000000"/>
                        </a:solidFill>
                        <a:latin typeface="Arial"/>
                      </a:endParaRPr>
                    </a:p>
                  </a:txBody>
                  <a:tcPr marL="9525" marR="9525" marT="9525" marB="0" anchor="ctr"/>
                </a:tc>
                <a:tc>
                  <a:txBody>
                    <a:bodyPr/>
                    <a:lstStyle/>
                    <a:p>
                      <a:pPr algn="ctr" fontAlgn="ctr"/>
                      <a:r>
                        <a:rPr lang="ru-RU" sz="1200" b="1" u="none" strike="noStrike"/>
                        <a:t>28,3%</a:t>
                      </a:r>
                      <a:endParaRPr lang="ru-RU" sz="1200" b="1" i="0" u="none" strike="noStrike">
                        <a:solidFill>
                          <a:srgbClr val="000000"/>
                        </a:solidFill>
                        <a:latin typeface="Arial"/>
                      </a:endParaRPr>
                    </a:p>
                  </a:txBody>
                  <a:tcPr marL="9525" marR="9525" marT="9525" marB="0" anchor="ctr"/>
                </a:tc>
                <a:tc>
                  <a:txBody>
                    <a:bodyPr/>
                    <a:lstStyle/>
                    <a:p>
                      <a:pPr algn="ctr" fontAlgn="ctr"/>
                      <a:r>
                        <a:rPr lang="ru-RU" sz="1200" b="1" u="none" strike="noStrike" dirty="0"/>
                        <a:t>29,8%</a:t>
                      </a:r>
                      <a:endParaRPr lang="ru-RU" sz="1200" b="1" i="0" u="none" strike="noStrike" dirty="0">
                        <a:solidFill>
                          <a:srgbClr val="000000"/>
                        </a:solidFill>
                        <a:latin typeface="Arial"/>
                      </a:endParaRPr>
                    </a:p>
                  </a:txBody>
                  <a:tcPr marL="9525" marR="9525" marT="9525" marB="0" anchor="ctr"/>
                </a:tc>
              </a:tr>
              <a:tr h="292346">
                <a:tc>
                  <a:txBody>
                    <a:bodyPr/>
                    <a:lstStyle/>
                    <a:p>
                      <a:pPr lvl="1" algn="l" fontAlgn="t"/>
                      <a:r>
                        <a:rPr lang="ka-GE" sz="1200" u="none" strike="noStrike"/>
                        <a:t>თავმდაბალია, უბრალოა</a:t>
                      </a:r>
                      <a:endParaRPr lang="ka-GE" sz="1200" b="0" i="0" u="none" strike="noStrike">
                        <a:solidFill>
                          <a:srgbClr val="000000"/>
                        </a:solidFill>
                        <a:latin typeface="Sylfaen"/>
                      </a:endParaRPr>
                    </a:p>
                  </a:txBody>
                  <a:tcPr marL="9525" marR="9525" marT="9525" marB="0"/>
                </a:tc>
                <a:tc>
                  <a:txBody>
                    <a:bodyPr/>
                    <a:lstStyle/>
                    <a:p>
                      <a:pPr algn="ctr" fontAlgn="ctr"/>
                      <a:r>
                        <a:rPr lang="ru-RU" sz="1200" b="1" u="none" strike="noStrike"/>
                        <a:t>23,4%</a:t>
                      </a:r>
                      <a:endParaRPr lang="ru-RU" sz="1200" b="1" i="0" u="none" strike="noStrike">
                        <a:solidFill>
                          <a:srgbClr val="000000"/>
                        </a:solidFill>
                        <a:latin typeface="Arial"/>
                      </a:endParaRPr>
                    </a:p>
                  </a:txBody>
                  <a:tcPr marL="9525" marR="9525" marT="9525" marB="0" anchor="ctr"/>
                </a:tc>
                <a:tc>
                  <a:txBody>
                    <a:bodyPr/>
                    <a:lstStyle/>
                    <a:p>
                      <a:pPr algn="ctr" fontAlgn="ctr"/>
                      <a:r>
                        <a:rPr lang="ru-RU" sz="1200" b="1" u="none" strike="noStrike"/>
                        <a:t>25,6%</a:t>
                      </a:r>
                      <a:endParaRPr lang="ru-RU" sz="1200" b="1" i="0" u="none" strike="noStrike">
                        <a:solidFill>
                          <a:srgbClr val="000000"/>
                        </a:solidFill>
                        <a:latin typeface="Arial"/>
                      </a:endParaRPr>
                    </a:p>
                  </a:txBody>
                  <a:tcPr marL="9525" marR="9525" marT="9525" marB="0" anchor="ctr"/>
                </a:tc>
                <a:tc>
                  <a:txBody>
                    <a:bodyPr/>
                    <a:lstStyle/>
                    <a:p>
                      <a:pPr algn="ctr" fontAlgn="ctr"/>
                      <a:r>
                        <a:rPr lang="ru-RU" sz="1200" b="1" u="none" strike="noStrike"/>
                        <a:t>17,0%</a:t>
                      </a:r>
                      <a:endParaRPr lang="ru-RU" sz="1200" b="1" i="0" u="none" strike="noStrike">
                        <a:solidFill>
                          <a:srgbClr val="000000"/>
                        </a:solidFill>
                        <a:latin typeface="Arial"/>
                      </a:endParaRPr>
                    </a:p>
                  </a:txBody>
                  <a:tcPr marL="9525" marR="9525" marT="9525" marB="0" anchor="ctr"/>
                </a:tc>
                <a:tc>
                  <a:txBody>
                    <a:bodyPr/>
                    <a:lstStyle/>
                    <a:p>
                      <a:pPr algn="ctr" fontAlgn="ctr"/>
                      <a:r>
                        <a:rPr lang="ru-RU" sz="1200" b="1" u="none" strike="noStrike" dirty="0"/>
                        <a:t>8,5%</a:t>
                      </a:r>
                      <a:endParaRPr lang="ru-RU" sz="1200" b="1" i="0" u="none" strike="noStrike" dirty="0">
                        <a:solidFill>
                          <a:srgbClr val="000000"/>
                        </a:solidFill>
                        <a:latin typeface="Arial"/>
                      </a:endParaRPr>
                    </a:p>
                  </a:txBody>
                  <a:tcPr marL="9525" marR="9525" marT="9525" marB="0" anchor="ctr"/>
                </a:tc>
              </a:tr>
              <a:tr h="292346">
                <a:tc>
                  <a:txBody>
                    <a:bodyPr/>
                    <a:lstStyle/>
                    <a:p>
                      <a:pPr lvl="1" algn="l" fontAlgn="t"/>
                      <a:r>
                        <a:rPr lang="ka-GE" sz="1200" u="none" strike="noStrike"/>
                        <a:t>მშვიდი, ზომიერია</a:t>
                      </a:r>
                      <a:endParaRPr lang="ka-GE" sz="1200" b="0" i="0" u="none" strike="noStrike">
                        <a:solidFill>
                          <a:srgbClr val="000000"/>
                        </a:solidFill>
                        <a:latin typeface="Sylfaen"/>
                      </a:endParaRPr>
                    </a:p>
                  </a:txBody>
                  <a:tcPr marL="9525" marR="9525" marT="9525" marB="0"/>
                </a:tc>
                <a:tc>
                  <a:txBody>
                    <a:bodyPr/>
                    <a:lstStyle/>
                    <a:p>
                      <a:pPr algn="ctr" fontAlgn="ctr"/>
                      <a:r>
                        <a:rPr lang="ru-RU" sz="1200" b="1" u="none" strike="noStrike"/>
                        <a:t>19,0%</a:t>
                      </a:r>
                      <a:endParaRPr lang="ru-RU" sz="1200" b="1" i="0" u="none" strike="noStrike">
                        <a:solidFill>
                          <a:srgbClr val="000000"/>
                        </a:solidFill>
                        <a:latin typeface="Arial"/>
                      </a:endParaRPr>
                    </a:p>
                  </a:txBody>
                  <a:tcPr marL="9525" marR="9525" marT="9525" marB="0" anchor="ctr"/>
                </a:tc>
                <a:tc>
                  <a:txBody>
                    <a:bodyPr/>
                    <a:lstStyle/>
                    <a:p>
                      <a:pPr algn="ctr" fontAlgn="ctr"/>
                      <a:r>
                        <a:rPr lang="ru-RU" sz="1200" b="1" u="none" strike="noStrike"/>
                        <a:t>12,8%</a:t>
                      </a:r>
                      <a:endParaRPr lang="ru-RU" sz="1200" b="1" i="0" u="none" strike="noStrike">
                        <a:solidFill>
                          <a:srgbClr val="000000"/>
                        </a:solidFill>
                        <a:latin typeface="Arial"/>
                      </a:endParaRPr>
                    </a:p>
                  </a:txBody>
                  <a:tcPr marL="9525" marR="9525" marT="9525" marB="0" anchor="ctr"/>
                </a:tc>
                <a:tc>
                  <a:txBody>
                    <a:bodyPr/>
                    <a:lstStyle/>
                    <a:p>
                      <a:pPr algn="ctr" fontAlgn="ctr"/>
                      <a:r>
                        <a:rPr lang="ru-RU" sz="1200" b="1" u="none" strike="noStrike"/>
                        <a:t>17,0%</a:t>
                      </a:r>
                      <a:endParaRPr lang="ru-RU" sz="1200" b="1" i="0" u="none" strike="noStrike">
                        <a:solidFill>
                          <a:srgbClr val="000000"/>
                        </a:solidFill>
                        <a:latin typeface="Arial"/>
                      </a:endParaRPr>
                    </a:p>
                  </a:txBody>
                  <a:tcPr marL="9525" marR="9525" marT="9525" marB="0" anchor="ctr"/>
                </a:tc>
                <a:tc>
                  <a:txBody>
                    <a:bodyPr/>
                    <a:lstStyle/>
                    <a:p>
                      <a:pPr algn="ctr" fontAlgn="ctr"/>
                      <a:r>
                        <a:rPr lang="ru-RU" sz="1200" b="1" u="none" strike="noStrike" dirty="0"/>
                        <a:t>25,5%</a:t>
                      </a:r>
                      <a:endParaRPr lang="ru-RU" sz="1200" b="1" i="0" u="none" strike="noStrike" dirty="0">
                        <a:solidFill>
                          <a:srgbClr val="000000"/>
                        </a:solidFill>
                        <a:latin typeface="Arial"/>
                      </a:endParaRPr>
                    </a:p>
                  </a:txBody>
                  <a:tcPr marL="9525" marR="9525" marT="9525" marB="0" anchor="ctr"/>
                </a:tc>
              </a:tr>
              <a:tr h="292346">
                <a:tc>
                  <a:txBody>
                    <a:bodyPr/>
                    <a:lstStyle/>
                    <a:p>
                      <a:pPr lvl="1" algn="l" fontAlgn="t"/>
                      <a:r>
                        <a:rPr lang="ka-GE" sz="1200" u="none" strike="noStrike"/>
                        <a:t>კარგი პიროვნებაა</a:t>
                      </a:r>
                      <a:endParaRPr lang="ka-GE" sz="1200" b="0" i="0" u="none" strike="noStrike">
                        <a:solidFill>
                          <a:srgbClr val="000000"/>
                        </a:solidFill>
                        <a:latin typeface="Sylfaen"/>
                      </a:endParaRPr>
                    </a:p>
                  </a:txBody>
                  <a:tcPr marL="9525" marR="9525" marT="9525" marB="0"/>
                </a:tc>
                <a:tc>
                  <a:txBody>
                    <a:bodyPr/>
                    <a:lstStyle/>
                    <a:p>
                      <a:pPr algn="ctr" fontAlgn="ctr"/>
                      <a:r>
                        <a:rPr lang="ru-RU" sz="1200" b="1" u="none" strike="noStrike"/>
                        <a:t>21,6%</a:t>
                      </a:r>
                      <a:endParaRPr lang="ru-RU" sz="1200" b="1" i="0" u="none" strike="noStrike">
                        <a:solidFill>
                          <a:srgbClr val="000000"/>
                        </a:solidFill>
                        <a:latin typeface="Arial"/>
                      </a:endParaRPr>
                    </a:p>
                  </a:txBody>
                  <a:tcPr marL="9525" marR="9525" marT="9525" marB="0" anchor="ctr"/>
                </a:tc>
                <a:tc>
                  <a:txBody>
                    <a:bodyPr/>
                    <a:lstStyle/>
                    <a:p>
                      <a:pPr algn="ctr" fontAlgn="ctr"/>
                      <a:r>
                        <a:rPr lang="ru-RU" sz="1200" b="1" u="none" strike="noStrike"/>
                        <a:t>5,1%</a:t>
                      </a:r>
                      <a:endParaRPr lang="ru-RU" sz="1200" b="1" i="0" u="none" strike="noStrike">
                        <a:solidFill>
                          <a:srgbClr val="000000"/>
                        </a:solidFill>
                        <a:latin typeface="Arial"/>
                      </a:endParaRPr>
                    </a:p>
                  </a:txBody>
                  <a:tcPr marL="9525" marR="9525" marT="9525" marB="0" anchor="ctr"/>
                </a:tc>
                <a:tc>
                  <a:txBody>
                    <a:bodyPr/>
                    <a:lstStyle/>
                    <a:p>
                      <a:pPr algn="ctr" fontAlgn="ctr"/>
                      <a:r>
                        <a:rPr lang="ru-RU" sz="1200" b="1" u="none" strike="noStrike"/>
                        <a:t>35,8%</a:t>
                      </a:r>
                      <a:endParaRPr lang="ru-RU" sz="1200" b="1" i="0" u="none" strike="noStrike">
                        <a:solidFill>
                          <a:srgbClr val="000000"/>
                        </a:solidFill>
                        <a:latin typeface="Arial"/>
                      </a:endParaRPr>
                    </a:p>
                  </a:txBody>
                  <a:tcPr marL="9525" marR="9525" marT="9525" marB="0" anchor="ctr"/>
                </a:tc>
                <a:tc>
                  <a:txBody>
                    <a:bodyPr/>
                    <a:lstStyle/>
                    <a:p>
                      <a:pPr algn="ctr" fontAlgn="ctr"/>
                      <a:r>
                        <a:rPr lang="ru-RU" sz="1200" b="1" u="none" strike="noStrike"/>
                        <a:t>25,5%</a:t>
                      </a:r>
                      <a:endParaRPr lang="ru-RU" sz="1200" b="1" i="0" u="none" strike="noStrike">
                        <a:solidFill>
                          <a:srgbClr val="000000"/>
                        </a:solidFill>
                        <a:latin typeface="Arial"/>
                      </a:endParaRPr>
                    </a:p>
                  </a:txBody>
                  <a:tcPr marL="9525" marR="9525" marT="9525" marB="0" anchor="ctr"/>
                </a:tc>
              </a:tr>
              <a:tr h="292346">
                <a:tc>
                  <a:txBody>
                    <a:bodyPr/>
                    <a:lstStyle/>
                    <a:p>
                      <a:pPr lvl="1" algn="l" fontAlgn="t"/>
                      <a:r>
                        <a:rPr lang="ka-GE" sz="1200" u="none" strike="noStrike"/>
                        <a:t>ნიჭიერია</a:t>
                      </a:r>
                      <a:endParaRPr lang="ka-GE" sz="1200" b="0" i="0" u="none" strike="noStrike">
                        <a:solidFill>
                          <a:srgbClr val="000000"/>
                        </a:solidFill>
                        <a:latin typeface="Sylfaen"/>
                      </a:endParaRPr>
                    </a:p>
                  </a:txBody>
                  <a:tcPr marL="9525" marR="9525" marT="9525" marB="0"/>
                </a:tc>
                <a:tc>
                  <a:txBody>
                    <a:bodyPr/>
                    <a:lstStyle/>
                    <a:p>
                      <a:pPr algn="ctr" fontAlgn="ctr"/>
                      <a:r>
                        <a:rPr lang="ru-RU" sz="1200" b="1" u="none" strike="noStrike"/>
                        <a:t>34,8%</a:t>
                      </a:r>
                      <a:endParaRPr lang="ru-RU" sz="1200" b="1" i="0" u="none" strike="noStrike">
                        <a:solidFill>
                          <a:srgbClr val="000000"/>
                        </a:solidFill>
                        <a:latin typeface="Arial"/>
                      </a:endParaRPr>
                    </a:p>
                  </a:txBody>
                  <a:tcPr marL="9525" marR="9525" marT="9525" marB="0" anchor="ctr"/>
                </a:tc>
                <a:tc>
                  <a:txBody>
                    <a:bodyPr/>
                    <a:lstStyle/>
                    <a:p>
                      <a:pPr algn="ctr" fontAlgn="ctr"/>
                      <a:r>
                        <a:rPr lang="ru-RU" sz="1200" b="1" u="none" strike="noStrike"/>
                        <a:t>30,8%</a:t>
                      </a:r>
                      <a:endParaRPr lang="ru-RU" sz="1200" b="1" i="0" u="none" strike="noStrike">
                        <a:solidFill>
                          <a:srgbClr val="000000"/>
                        </a:solidFill>
                        <a:latin typeface="Arial"/>
                      </a:endParaRPr>
                    </a:p>
                  </a:txBody>
                  <a:tcPr marL="9525" marR="9525" marT="9525" marB="0" anchor="ctr"/>
                </a:tc>
                <a:tc>
                  <a:txBody>
                    <a:bodyPr/>
                    <a:lstStyle/>
                    <a:p>
                      <a:pPr algn="ctr" fontAlgn="ctr"/>
                      <a:r>
                        <a:rPr lang="ru-RU" sz="1200" b="1" u="none" strike="noStrike"/>
                        <a:t>20,8%</a:t>
                      </a:r>
                      <a:endParaRPr lang="ru-RU" sz="1200" b="1" i="0" u="none" strike="noStrike">
                        <a:solidFill>
                          <a:srgbClr val="000000"/>
                        </a:solidFill>
                        <a:latin typeface="Arial"/>
                      </a:endParaRPr>
                    </a:p>
                  </a:txBody>
                  <a:tcPr marL="9525" marR="9525" marT="9525" marB="0" anchor="ctr"/>
                </a:tc>
                <a:tc>
                  <a:txBody>
                    <a:bodyPr/>
                    <a:lstStyle/>
                    <a:p>
                      <a:pPr algn="ctr" fontAlgn="ctr"/>
                      <a:r>
                        <a:rPr lang="ru-RU" sz="1200" b="1" u="none" strike="noStrike" dirty="0"/>
                        <a:t>23,4%</a:t>
                      </a:r>
                      <a:endParaRPr lang="ru-RU" sz="1200" b="1" i="0" u="none" strike="noStrike" dirty="0">
                        <a:solidFill>
                          <a:srgbClr val="000000"/>
                        </a:solidFill>
                        <a:latin typeface="Arial"/>
                      </a:endParaRPr>
                    </a:p>
                  </a:txBody>
                  <a:tcPr marL="9525" marR="9525" marT="9525" marB="0" anchor="ctr"/>
                </a:tc>
              </a:tr>
              <a:tr h="292346">
                <a:tc>
                  <a:txBody>
                    <a:bodyPr/>
                    <a:lstStyle/>
                    <a:p>
                      <a:pPr lvl="1" algn="l" fontAlgn="t"/>
                      <a:r>
                        <a:rPr lang="ka-GE" sz="1200" u="none" strike="noStrike"/>
                        <a:t>ნამდვილი პროფესიონალია</a:t>
                      </a:r>
                      <a:endParaRPr lang="ka-GE" sz="1200" b="0" i="0" u="none" strike="noStrike">
                        <a:solidFill>
                          <a:srgbClr val="000000"/>
                        </a:solidFill>
                        <a:latin typeface="Sylfaen"/>
                      </a:endParaRPr>
                    </a:p>
                  </a:txBody>
                  <a:tcPr marL="9525" marR="9525" marT="9525" marB="0"/>
                </a:tc>
                <a:tc>
                  <a:txBody>
                    <a:bodyPr/>
                    <a:lstStyle/>
                    <a:p>
                      <a:pPr algn="ctr" fontAlgn="ctr"/>
                      <a:r>
                        <a:rPr lang="ru-RU" sz="1200" b="1" u="none" strike="noStrike"/>
                        <a:t>11,1%</a:t>
                      </a:r>
                      <a:endParaRPr lang="ru-RU" sz="1200" b="1" i="0" u="none" strike="noStrike">
                        <a:solidFill>
                          <a:srgbClr val="000000"/>
                        </a:solidFill>
                        <a:latin typeface="Arial"/>
                      </a:endParaRPr>
                    </a:p>
                  </a:txBody>
                  <a:tcPr marL="9525" marR="9525" marT="9525" marB="0" anchor="ctr"/>
                </a:tc>
                <a:tc>
                  <a:txBody>
                    <a:bodyPr/>
                    <a:lstStyle/>
                    <a:p>
                      <a:pPr algn="ctr" fontAlgn="ctr"/>
                      <a:r>
                        <a:rPr lang="ru-RU" sz="1200" b="1" u="none" strike="noStrike"/>
                        <a:t>10,3%</a:t>
                      </a:r>
                      <a:endParaRPr lang="ru-RU" sz="1200" b="1" i="0" u="none" strike="noStrike">
                        <a:solidFill>
                          <a:srgbClr val="000000"/>
                        </a:solidFill>
                        <a:latin typeface="Arial"/>
                      </a:endParaRPr>
                    </a:p>
                  </a:txBody>
                  <a:tcPr marL="9525" marR="9525" marT="9525" marB="0" anchor="ctr"/>
                </a:tc>
                <a:tc>
                  <a:txBody>
                    <a:bodyPr/>
                    <a:lstStyle/>
                    <a:p>
                      <a:pPr algn="ctr" fontAlgn="ctr"/>
                      <a:r>
                        <a:rPr lang="ru-RU" sz="1200" b="1" u="none" strike="noStrike"/>
                        <a:t>20,8%</a:t>
                      </a:r>
                      <a:endParaRPr lang="ru-RU" sz="1200" b="1" i="0" u="none" strike="noStrike">
                        <a:solidFill>
                          <a:srgbClr val="000000"/>
                        </a:solidFill>
                        <a:latin typeface="Arial"/>
                      </a:endParaRPr>
                    </a:p>
                  </a:txBody>
                  <a:tcPr marL="9525" marR="9525" marT="9525" marB="0" anchor="ctr"/>
                </a:tc>
                <a:tc>
                  <a:txBody>
                    <a:bodyPr/>
                    <a:lstStyle/>
                    <a:p>
                      <a:pPr algn="ctr" fontAlgn="ctr"/>
                      <a:r>
                        <a:rPr lang="ru-RU" sz="1200" b="1" u="none" strike="noStrike" dirty="0"/>
                        <a:t>17,0%</a:t>
                      </a:r>
                      <a:endParaRPr lang="ru-RU" sz="1200" b="1" i="0" u="none" strike="noStrike" dirty="0">
                        <a:solidFill>
                          <a:srgbClr val="000000"/>
                        </a:solidFill>
                        <a:latin typeface="Arial"/>
                      </a:endParaRPr>
                    </a:p>
                  </a:txBody>
                  <a:tcPr marL="9525" marR="9525" marT="9525" marB="0" anchor="ctr"/>
                </a:tc>
              </a:tr>
              <a:tr h="292346">
                <a:tc>
                  <a:txBody>
                    <a:bodyPr/>
                    <a:lstStyle/>
                    <a:p>
                      <a:pPr lvl="1" algn="l" fontAlgn="t"/>
                      <a:r>
                        <a:rPr lang="ka-GE" sz="1200" u="none" strike="noStrike"/>
                        <a:t>ლიდერია</a:t>
                      </a:r>
                      <a:endParaRPr lang="ka-GE" sz="1200" b="0" i="0" u="none" strike="noStrike">
                        <a:solidFill>
                          <a:srgbClr val="000000"/>
                        </a:solidFill>
                        <a:latin typeface="Sylfaen"/>
                      </a:endParaRPr>
                    </a:p>
                  </a:txBody>
                  <a:tcPr marL="9525" marR="9525" marT="9525" marB="0"/>
                </a:tc>
                <a:tc>
                  <a:txBody>
                    <a:bodyPr/>
                    <a:lstStyle/>
                    <a:p>
                      <a:pPr algn="ctr" fontAlgn="ctr"/>
                      <a:r>
                        <a:rPr lang="ru-RU" sz="1200" b="1" u="none" strike="noStrike"/>
                        <a:t>10,8%</a:t>
                      </a:r>
                      <a:endParaRPr lang="ru-RU" sz="1200" b="1" i="0" u="none" strike="noStrike">
                        <a:solidFill>
                          <a:srgbClr val="000000"/>
                        </a:solidFill>
                        <a:latin typeface="Arial"/>
                      </a:endParaRPr>
                    </a:p>
                  </a:txBody>
                  <a:tcPr marL="9525" marR="9525" marT="9525" marB="0" anchor="ctr"/>
                </a:tc>
                <a:tc>
                  <a:txBody>
                    <a:bodyPr/>
                    <a:lstStyle/>
                    <a:p>
                      <a:pPr algn="ctr" fontAlgn="ctr"/>
                      <a:r>
                        <a:rPr lang="ru-RU" sz="1200" b="1" u="none" strike="noStrike"/>
                        <a:t>7,7%</a:t>
                      </a:r>
                      <a:endParaRPr lang="ru-RU" sz="1200" b="1" i="0" u="none" strike="noStrike">
                        <a:solidFill>
                          <a:srgbClr val="000000"/>
                        </a:solidFill>
                        <a:latin typeface="Arial"/>
                      </a:endParaRPr>
                    </a:p>
                  </a:txBody>
                  <a:tcPr marL="9525" marR="9525" marT="9525" marB="0" anchor="ctr"/>
                </a:tc>
                <a:tc>
                  <a:txBody>
                    <a:bodyPr/>
                    <a:lstStyle/>
                    <a:p>
                      <a:pPr algn="ctr" fontAlgn="ctr"/>
                      <a:r>
                        <a:rPr lang="ru-RU" sz="1200" b="1" u="none" strike="noStrike"/>
                        <a:t>15,1%</a:t>
                      </a:r>
                      <a:endParaRPr lang="ru-RU" sz="1200" b="1" i="0" u="none" strike="noStrike">
                        <a:solidFill>
                          <a:srgbClr val="000000"/>
                        </a:solidFill>
                        <a:latin typeface="Arial"/>
                      </a:endParaRPr>
                    </a:p>
                  </a:txBody>
                  <a:tcPr marL="9525" marR="9525" marT="9525" marB="0" anchor="ctr"/>
                </a:tc>
                <a:tc>
                  <a:txBody>
                    <a:bodyPr/>
                    <a:lstStyle/>
                    <a:p>
                      <a:pPr algn="ctr" fontAlgn="ctr"/>
                      <a:r>
                        <a:rPr lang="ru-RU" sz="1200" b="1" u="none" strike="noStrike" dirty="0"/>
                        <a:t>8,5%</a:t>
                      </a:r>
                      <a:endParaRPr lang="ru-RU" sz="1200" b="1" i="0" u="none" strike="noStrike" dirty="0">
                        <a:solidFill>
                          <a:srgbClr val="000000"/>
                        </a:solidFill>
                        <a:latin typeface="Arial"/>
                      </a:endParaRPr>
                    </a:p>
                  </a:txBody>
                  <a:tcPr marL="9525" marR="9525" marT="9525" marB="0" anchor="ctr"/>
                </a:tc>
              </a:tr>
              <a:tr h="292346">
                <a:tc>
                  <a:txBody>
                    <a:bodyPr/>
                    <a:lstStyle/>
                    <a:p>
                      <a:pPr lvl="1" algn="l" fontAlgn="t"/>
                      <a:r>
                        <a:rPr lang="ka-GE" sz="1200" u="none" strike="noStrike"/>
                        <a:t>დამაჯერებლად საუბრობს</a:t>
                      </a:r>
                      <a:endParaRPr lang="ka-GE" sz="1200" b="0" i="0" u="none" strike="noStrike">
                        <a:solidFill>
                          <a:srgbClr val="000000"/>
                        </a:solidFill>
                        <a:latin typeface="Sylfaen"/>
                      </a:endParaRPr>
                    </a:p>
                  </a:txBody>
                  <a:tcPr marL="9525" marR="9525" marT="9525" marB="0"/>
                </a:tc>
                <a:tc>
                  <a:txBody>
                    <a:bodyPr/>
                    <a:lstStyle/>
                    <a:p>
                      <a:pPr algn="ctr" fontAlgn="ctr"/>
                      <a:r>
                        <a:rPr lang="ru-RU" sz="1200" b="1" u="none" strike="noStrike"/>
                        <a:t>12,9%</a:t>
                      </a:r>
                      <a:endParaRPr lang="ru-RU" sz="1200" b="1" i="0" u="none" strike="noStrike">
                        <a:solidFill>
                          <a:srgbClr val="000000"/>
                        </a:solidFill>
                        <a:latin typeface="Arial"/>
                      </a:endParaRPr>
                    </a:p>
                  </a:txBody>
                  <a:tcPr marL="9525" marR="9525" marT="9525" marB="0" anchor="ctr"/>
                </a:tc>
                <a:tc>
                  <a:txBody>
                    <a:bodyPr/>
                    <a:lstStyle/>
                    <a:p>
                      <a:pPr algn="ctr" fontAlgn="ctr"/>
                      <a:r>
                        <a:rPr lang="ru-RU" sz="1200" b="1" u="none" strike="noStrike"/>
                        <a:t>25,6%</a:t>
                      </a:r>
                      <a:endParaRPr lang="ru-RU" sz="1200" b="1" i="0" u="none" strike="noStrike">
                        <a:solidFill>
                          <a:srgbClr val="000000"/>
                        </a:solidFill>
                        <a:latin typeface="Arial"/>
                      </a:endParaRPr>
                    </a:p>
                  </a:txBody>
                  <a:tcPr marL="9525" marR="9525" marT="9525" marB="0" anchor="ctr"/>
                </a:tc>
                <a:tc>
                  <a:txBody>
                    <a:bodyPr/>
                    <a:lstStyle/>
                    <a:p>
                      <a:pPr algn="ctr" fontAlgn="ctr"/>
                      <a:r>
                        <a:rPr lang="ru-RU" sz="1200" b="1" u="none" strike="noStrike"/>
                        <a:t>34,0%</a:t>
                      </a:r>
                      <a:endParaRPr lang="ru-RU" sz="1200" b="1" i="0" u="none" strike="noStrike">
                        <a:solidFill>
                          <a:srgbClr val="000000"/>
                        </a:solidFill>
                        <a:latin typeface="Arial"/>
                      </a:endParaRPr>
                    </a:p>
                  </a:txBody>
                  <a:tcPr marL="9525" marR="9525" marT="9525" marB="0" anchor="ctr"/>
                </a:tc>
                <a:tc>
                  <a:txBody>
                    <a:bodyPr/>
                    <a:lstStyle/>
                    <a:p>
                      <a:pPr algn="ctr" fontAlgn="ctr"/>
                      <a:r>
                        <a:rPr lang="ru-RU" sz="1200" b="1" u="none" strike="noStrike" dirty="0"/>
                        <a:t>38,3%</a:t>
                      </a:r>
                      <a:endParaRPr lang="ru-RU" sz="1200" b="1" i="0" u="none" strike="noStrike" dirty="0">
                        <a:solidFill>
                          <a:srgbClr val="000000"/>
                        </a:solidFill>
                        <a:latin typeface="Arial"/>
                      </a:endParaRPr>
                    </a:p>
                  </a:txBody>
                  <a:tcPr marL="9525" marR="9525" marT="9525" marB="0" anchor="ctr"/>
                </a:tc>
              </a:tr>
              <a:tr h="292346">
                <a:tc>
                  <a:txBody>
                    <a:bodyPr/>
                    <a:lstStyle/>
                    <a:p>
                      <a:pPr lvl="1" algn="l" fontAlgn="t"/>
                      <a:r>
                        <a:rPr lang="ka-GE" sz="1200" u="none" strike="noStrike"/>
                        <a:t>აქვს კარგი მეტყველება</a:t>
                      </a:r>
                      <a:endParaRPr lang="ka-GE" sz="1200" b="0" i="0" u="none" strike="noStrike">
                        <a:solidFill>
                          <a:srgbClr val="000000"/>
                        </a:solidFill>
                        <a:latin typeface="Sylfaen"/>
                      </a:endParaRPr>
                    </a:p>
                  </a:txBody>
                  <a:tcPr marL="9525" marR="9525" marT="9525" marB="0"/>
                </a:tc>
                <a:tc>
                  <a:txBody>
                    <a:bodyPr/>
                    <a:lstStyle/>
                    <a:p>
                      <a:pPr algn="ctr" fontAlgn="ctr"/>
                      <a:r>
                        <a:rPr lang="ru-RU" sz="1200" b="1" u="none" strike="noStrike"/>
                        <a:t>23,7%</a:t>
                      </a:r>
                      <a:endParaRPr lang="ru-RU" sz="1200" b="1" i="0" u="none" strike="noStrike">
                        <a:solidFill>
                          <a:srgbClr val="000000"/>
                        </a:solidFill>
                        <a:latin typeface="Arial"/>
                      </a:endParaRPr>
                    </a:p>
                  </a:txBody>
                  <a:tcPr marL="9525" marR="9525" marT="9525" marB="0" anchor="ctr"/>
                </a:tc>
                <a:tc>
                  <a:txBody>
                    <a:bodyPr/>
                    <a:lstStyle/>
                    <a:p>
                      <a:pPr algn="ctr" fontAlgn="ctr"/>
                      <a:r>
                        <a:rPr lang="ru-RU" sz="1200" b="1" u="none" strike="noStrike"/>
                        <a:t>41,0%</a:t>
                      </a:r>
                      <a:endParaRPr lang="ru-RU" sz="1200" b="1" i="0" u="none" strike="noStrike">
                        <a:solidFill>
                          <a:srgbClr val="000000"/>
                        </a:solidFill>
                        <a:latin typeface="Arial"/>
                      </a:endParaRPr>
                    </a:p>
                  </a:txBody>
                  <a:tcPr marL="9525" marR="9525" marT="9525" marB="0" anchor="ctr"/>
                </a:tc>
                <a:tc>
                  <a:txBody>
                    <a:bodyPr/>
                    <a:lstStyle/>
                    <a:p>
                      <a:pPr algn="ctr" fontAlgn="ctr"/>
                      <a:r>
                        <a:rPr lang="ru-RU" sz="1200" b="1" u="none" strike="noStrike"/>
                        <a:t>28,3%</a:t>
                      </a:r>
                      <a:endParaRPr lang="ru-RU" sz="1200" b="1" i="0" u="none" strike="noStrike">
                        <a:solidFill>
                          <a:srgbClr val="000000"/>
                        </a:solidFill>
                        <a:latin typeface="Arial"/>
                      </a:endParaRPr>
                    </a:p>
                  </a:txBody>
                  <a:tcPr marL="9525" marR="9525" marT="9525" marB="0" anchor="ctr"/>
                </a:tc>
                <a:tc>
                  <a:txBody>
                    <a:bodyPr/>
                    <a:lstStyle/>
                    <a:p>
                      <a:pPr algn="ctr" fontAlgn="ctr"/>
                      <a:r>
                        <a:rPr lang="ru-RU" sz="1200" b="1" u="none" strike="noStrike" dirty="0"/>
                        <a:t>38,3%</a:t>
                      </a:r>
                      <a:endParaRPr lang="ru-RU" sz="1200" b="1" i="0" u="none" strike="noStrike" dirty="0">
                        <a:solidFill>
                          <a:srgbClr val="000000"/>
                        </a:solidFill>
                        <a:latin typeface="Arial"/>
                      </a:endParaRPr>
                    </a:p>
                  </a:txBody>
                  <a:tcPr marL="9525" marR="9525" marT="9525" marB="0" anchor="ctr"/>
                </a:tc>
              </a:tr>
              <a:tr h="292346">
                <a:tc>
                  <a:txBody>
                    <a:bodyPr/>
                    <a:lstStyle/>
                    <a:p>
                      <a:pPr lvl="1" algn="l" fontAlgn="t"/>
                      <a:r>
                        <a:rPr lang="ka-GE" sz="1200" u="none" strike="noStrike"/>
                        <a:t>მიუკერძოებელია</a:t>
                      </a:r>
                      <a:endParaRPr lang="ka-GE" sz="1200" b="0" i="0" u="none" strike="noStrike">
                        <a:solidFill>
                          <a:srgbClr val="000000"/>
                        </a:solidFill>
                        <a:latin typeface="Sylfaen"/>
                      </a:endParaRPr>
                    </a:p>
                  </a:txBody>
                  <a:tcPr marL="9525" marR="9525" marT="9525" marB="0"/>
                </a:tc>
                <a:tc>
                  <a:txBody>
                    <a:bodyPr/>
                    <a:lstStyle/>
                    <a:p>
                      <a:pPr algn="ctr" fontAlgn="ctr"/>
                      <a:r>
                        <a:rPr lang="ru-RU" sz="1200" b="1" u="none" strike="noStrike"/>
                        <a:t>8,2%</a:t>
                      </a:r>
                      <a:endParaRPr lang="ru-RU" sz="1200" b="1" i="0" u="none" strike="noStrike">
                        <a:solidFill>
                          <a:srgbClr val="000000"/>
                        </a:solidFill>
                        <a:latin typeface="Arial"/>
                      </a:endParaRPr>
                    </a:p>
                  </a:txBody>
                  <a:tcPr marL="9525" marR="9525" marT="9525" marB="0" anchor="ctr"/>
                </a:tc>
                <a:tc>
                  <a:txBody>
                    <a:bodyPr/>
                    <a:lstStyle/>
                    <a:p>
                      <a:pPr algn="ctr" fontAlgn="ctr"/>
                      <a:r>
                        <a:rPr lang="ru-RU" sz="1200" b="1" u="none" strike="noStrike"/>
                        <a:t>17,9%</a:t>
                      </a:r>
                      <a:endParaRPr lang="ru-RU" sz="1200" b="1" i="0" u="none" strike="noStrike">
                        <a:solidFill>
                          <a:srgbClr val="000000"/>
                        </a:solidFill>
                        <a:latin typeface="Arial"/>
                      </a:endParaRPr>
                    </a:p>
                  </a:txBody>
                  <a:tcPr marL="9525" marR="9525" marT="9525" marB="0" anchor="ctr"/>
                </a:tc>
                <a:tc>
                  <a:txBody>
                    <a:bodyPr/>
                    <a:lstStyle/>
                    <a:p>
                      <a:pPr algn="ctr" fontAlgn="ctr"/>
                      <a:r>
                        <a:rPr lang="ru-RU" sz="1200" b="1" u="none" strike="noStrike"/>
                        <a:t>11,3%</a:t>
                      </a:r>
                      <a:endParaRPr lang="ru-RU" sz="1200" b="1" i="0" u="none" strike="noStrike">
                        <a:solidFill>
                          <a:srgbClr val="000000"/>
                        </a:solidFill>
                        <a:latin typeface="Arial"/>
                      </a:endParaRPr>
                    </a:p>
                  </a:txBody>
                  <a:tcPr marL="9525" marR="9525" marT="9525" marB="0" anchor="ctr"/>
                </a:tc>
                <a:tc>
                  <a:txBody>
                    <a:bodyPr/>
                    <a:lstStyle/>
                    <a:p>
                      <a:pPr algn="ctr" fontAlgn="ctr"/>
                      <a:r>
                        <a:rPr lang="ru-RU" sz="1200" b="1" u="none" strike="noStrike" dirty="0"/>
                        <a:t>10,6%</a:t>
                      </a:r>
                      <a:endParaRPr lang="ru-RU" sz="1200" b="1" i="0" u="none" strike="noStrike" dirty="0">
                        <a:solidFill>
                          <a:srgbClr val="000000"/>
                        </a:solidFill>
                        <a:latin typeface="Arial"/>
                      </a:endParaRPr>
                    </a:p>
                  </a:txBody>
                  <a:tcPr marL="9525" marR="9525" marT="9525" marB="0" anchor="ctr"/>
                </a:tc>
              </a:tr>
              <a:tr h="292346">
                <a:tc>
                  <a:txBody>
                    <a:bodyPr/>
                    <a:lstStyle/>
                    <a:p>
                      <a:pPr lvl="1" algn="l" fontAlgn="t"/>
                      <a:r>
                        <a:rPr lang="ka-GE" sz="1200" u="none" strike="noStrike"/>
                        <a:t>სასიამოვნო გარეგნობისაა</a:t>
                      </a:r>
                      <a:endParaRPr lang="ka-GE" sz="1200" b="0" i="0" u="none" strike="noStrike">
                        <a:solidFill>
                          <a:srgbClr val="000000"/>
                        </a:solidFill>
                        <a:latin typeface="Sylfaen"/>
                      </a:endParaRPr>
                    </a:p>
                  </a:txBody>
                  <a:tcPr marL="9525" marR="9525" marT="9525" marB="0"/>
                </a:tc>
                <a:tc>
                  <a:txBody>
                    <a:bodyPr/>
                    <a:lstStyle/>
                    <a:p>
                      <a:pPr algn="ctr" fontAlgn="ctr"/>
                      <a:r>
                        <a:rPr lang="ru-RU" sz="1200" b="1" u="none" strike="noStrike"/>
                        <a:t>38,0%</a:t>
                      </a:r>
                      <a:endParaRPr lang="ru-RU" sz="1200" b="1" i="0" u="none" strike="noStrike">
                        <a:solidFill>
                          <a:srgbClr val="000000"/>
                        </a:solidFill>
                        <a:latin typeface="Arial"/>
                      </a:endParaRPr>
                    </a:p>
                  </a:txBody>
                  <a:tcPr marL="9525" marR="9525" marT="9525" marB="0" anchor="ctr"/>
                </a:tc>
                <a:tc>
                  <a:txBody>
                    <a:bodyPr/>
                    <a:lstStyle/>
                    <a:p>
                      <a:pPr algn="ctr" fontAlgn="ctr"/>
                      <a:r>
                        <a:rPr lang="ru-RU" sz="1200" b="1" u="none" strike="noStrike"/>
                        <a:t>35,9%</a:t>
                      </a:r>
                      <a:endParaRPr lang="ru-RU" sz="1200" b="1" i="0" u="none" strike="noStrike">
                        <a:solidFill>
                          <a:srgbClr val="000000"/>
                        </a:solidFill>
                        <a:latin typeface="Arial"/>
                      </a:endParaRPr>
                    </a:p>
                  </a:txBody>
                  <a:tcPr marL="9525" marR="9525" marT="9525" marB="0" anchor="ctr"/>
                </a:tc>
                <a:tc>
                  <a:txBody>
                    <a:bodyPr/>
                    <a:lstStyle/>
                    <a:p>
                      <a:pPr algn="ctr" fontAlgn="ctr"/>
                      <a:r>
                        <a:rPr lang="ru-RU" sz="1200" b="1" u="none" strike="noStrike"/>
                        <a:t>13,2%</a:t>
                      </a:r>
                      <a:endParaRPr lang="ru-RU" sz="1200" b="1" i="0" u="none" strike="noStrike">
                        <a:solidFill>
                          <a:srgbClr val="000000"/>
                        </a:solidFill>
                        <a:latin typeface="Arial"/>
                      </a:endParaRPr>
                    </a:p>
                  </a:txBody>
                  <a:tcPr marL="9525" marR="9525" marT="9525" marB="0" anchor="ctr"/>
                </a:tc>
                <a:tc>
                  <a:txBody>
                    <a:bodyPr/>
                    <a:lstStyle/>
                    <a:p>
                      <a:pPr algn="ctr" fontAlgn="ctr"/>
                      <a:r>
                        <a:rPr lang="ru-RU" sz="1200" b="1" u="none" strike="noStrike" dirty="0"/>
                        <a:t>10,6%</a:t>
                      </a:r>
                      <a:endParaRPr lang="ru-RU" sz="1200" b="1" i="0" u="none" strike="noStrike" dirty="0">
                        <a:solidFill>
                          <a:srgbClr val="000000"/>
                        </a:solidFill>
                        <a:latin typeface="Arial"/>
                      </a:endParaRPr>
                    </a:p>
                  </a:txBody>
                  <a:tcPr marL="9525" marR="9525" marT="9525" marB="0" anchor="ctr"/>
                </a:tc>
              </a:tr>
              <a:tr h="292346">
                <a:tc>
                  <a:txBody>
                    <a:bodyPr/>
                    <a:lstStyle/>
                    <a:p>
                      <a:pPr lvl="1" algn="l" fontAlgn="t"/>
                      <a:r>
                        <a:rPr lang="ka-GE" sz="1200" u="none" strike="noStrike" dirty="0"/>
                        <a:t>გემოვნებიანია</a:t>
                      </a:r>
                      <a:endParaRPr lang="ka-GE" sz="1200" b="0" i="0" u="none" strike="noStrike" dirty="0">
                        <a:solidFill>
                          <a:srgbClr val="000000"/>
                        </a:solidFill>
                        <a:latin typeface="Sylfaen"/>
                      </a:endParaRPr>
                    </a:p>
                  </a:txBody>
                  <a:tcPr marL="9525" marR="9525" marT="9525" marB="0"/>
                </a:tc>
                <a:tc>
                  <a:txBody>
                    <a:bodyPr/>
                    <a:lstStyle/>
                    <a:p>
                      <a:pPr algn="ctr" fontAlgn="ctr"/>
                      <a:r>
                        <a:rPr lang="ru-RU" sz="1200" b="1" u="none" strike="noStrike"/>
                        <a:t>22,2%</a:t>
                      </a:r>
                      <a:endParaRPr lang="ru-RU" sz="1200" b="1" i="0" u="none" strike="noStrike">
                        <a:solidFill>
                          <a:srgbClr val="000000"/>
                        </a:solidFill>
                        <a:latin typeface="Arial"/>
                      </a:endParaRPr>
                    </a:p>
                  </a:txBody>
                  <a:tcPr marL="9525" marR="9525" marT="9525" marB="0" anchor="ctr"/>
                </a:tc>
                <a:tc>
                  <a:txBody>
                    <a:bodyPr/>
                    <a:lstStyle/>
                    <a:p>
                      <a:pPr algn="ctr" fontAlgn="ctr"/>
                      <a:r>
                        <a:rPr lang="ru-RU" sz="1200" b="1" u="none" strike="noStrike"/>
                        <a:t>10,3%</a:t>
                      </a:r>
                      <a:endParaRPr lang="ru-RU" sz="1200" b="1" i="0" u="none" strike="noStrike">
                        <a:solidFill>
                          <a:srgbClr val="000000"/>
                        </a:solidFill>
                        <a:latin typeface="Arial"/>
                      </a:endParaRPr>
                    </a:p>
                  </a:txBody>
                  <a:tcPr marL="9525" marR="9525" marT="9525" marB="0" anchor="ctr"/>
                </a:tc>
                <a:tc>
                  <a:txBody>
                    <a:bodyPr/>
                    <a:lstStyle/>
                    <a:p>
                      <a:pPr algn="ctr" fontAlgn="ctr"/>
                      <a:r>
                        <a:rPr lang="ru-RU" sz="1200" b="1" u="none" strike="noStrike"/>
                        <a:t>17,0%</a:t>
                      </a:r>
                      <a:endParaRPr lang="ru-RU" sz="1200" b="1" i="0" u="none" strike="noStrike">
                        <a:solidFill>
                          <a:srgbClr val="000000"/>
                        </a:solidFill>
                        <a:latin typeface="Arial"/>
                      </a:endParaRPr>
                    </a:p>
                  </a:txBody>
                  <a:tcPr marL="9525" marR="9525" marT="9525" marB="0" anchor="ctr"/>
                </a:tc>
                <a:tc>
                  <a:txBody>
                    <a:bodyPr/>
                    <a:lstStyle/>
                    <a:p>
                      <a:pPr algn="ctr" fontAlgn="ctr"/>
                      <a:r>
                        <a:rPr lang="ru-RU" sz="1200" b="1" u="none" strike="noStrike" dirty="0"/>
                        <a:t>12,8%</a:t>
                      </a:r>
                      <a:endParaRPr lang="ru-RU" sz="1200" b="1" i="0" u="none" strike="noStrike" dirty="0">
                        <a:solidFill>
                          <a:srgbClr val="000000"/>
                        </a:solidFill>
                        <a:latin typeface="Arial"/>
                      </a:endParaRPr>
                    </a:p>
                  </a:txBody>
                  <a:tcPr marL="9525" marR="9525" marT="9525" marB="0" anchor="ctr"/>
                </a:tc>
              </a:tr>
            </a:tbl>
          </a:graphicData>
        </a:graphic>
      </p:graphicFrame>
      <p:sp>
        <p:nvSpPr>
          <p:cNvPr id="4" name="Заголовок 1"/>
          <p:cNvSpPr txBox="1">
            <a:spLocks/>
          </p:cNvSpPr>
          <p:nvPr/>
        </p:nvSpPr>
        <p:spPr>
          <a:xfrm>
            <a:off x="2285984" y="0"/>
            <a:ext cx="6615130" cy="85723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Autofit/>
          </a:bodyPr>
          <a:lstStyle/>
          <a:p>
            <a:pPr lvl="0" algn="ctr">
              <a:spcBef>
                <a:spcPct val="0"/>
              </a:spcBef>
            </a:pPr>
            <a:r>
              <a:rPr lang="af-ZA" sz="1400" b="1" dirty="0" smtClean="0"/>
              <a:t>A13. </a:t>
            </a:r>
            <a:r>
              <a:rPr lang="ka-GE" sz="1400" b="1" dirty="0" smtClean="0"/>
              <a:t>გთხოვთ შეაფასოთ თითოეული წამყვანი ქვემოთ ჩამოთვლილი 3 მახასიათებლით, რომელიც ყველაზე მეტად ახასიათებს.</a:t>
            </a:r>
            <a:endParaRPr kumimoji="0" lang="ru-RU" sz="1400" b="1" i="0" u="none" strike="noStrike" kern="1200" cap="none" spc="0" normalizeH="0" baseline="0" noProof="0" dirty="0">
              <a:ln>
                <a:noFill/>
              </a:ln>
              <a:solidFill>
                <a:schemeClr val="lt1"/>
              </a:solidFill>
              <a:effectLst/>
              <a:uLnTx/>
              <a:uFillTx/>
              <a:latin typeface="+mn-lt"/>
              <a:ea typeface="+mn-ea"/>
              <a:cs typeface="+mn-cs"/>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Содержимое 4"/>
          <p:cNvGraphicFramePr>
            <a:graphicFrameLocks noGrp="1"/>
          </p:cNvGraphicFramePr>
          <p:nvPr>
            <p:ph idx="1"/>
          </p:nvPr>
        </p:nvGraphicFramePr>
        <p:xfrm>
          <a:off x="214282" y="1000108"/>
          <a:ext cx="8715436" cy="5715040"/>
        </p:xfrm>
        <a:graphic>
          <a:graphicData uri="http://schemas.openxmlformats.org/drawingml/2006/chart">
            <c:chart xmlns:c="http://schemas.openxmlformats.org/drawingml/2006/chart" xmlns:r="http://schemas.openxmlformats.org/officeDocument/2006/relationships" r:id="rId2"/>
          </a:graphicData>
        </a:graphic>
      </p:graphicFrame>
      <p:sp>
        <p:nvSpPr>
          <p:cNvPr id="4" name="Заголовок 1"/>
          <p:cNvSpPr txBox="1">
            <a:spLocks/>
          </p:cNvSpPr>
          <p:nvPr/>
        </p:nvSpPr>
        <p:spPr>
          <a:xfrm>
            <a:off x="2285984" y="0"/>
            <a:ext cx="6615130" cy="85723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Autofit/>
          </a:bodyPr>
          <a:lstStyle/>
          <a:p>
            <a:pPr lvl="0" algn="ctr">
              <a:spcBef>
                <a:spcPct val="0"/>
              </a:spcBef>
            </a:pPr>
            <a:r>
              <a:rPr lang="af-ZA" sz="1400" b="1" dirty="0" smtClean="0"/>
              <a:t>A14. </a:t>
            </a:r>
            <a:r>
              <a:rPr lang="ka-GE" sz="1400" b="1" dirty="0" smtClean="0"/>
              <a:t>თქვენი აზრით, რომელი ჟურნალისტია აჭარის ტელევიზიის სახე?</a:t>
            </a:r>
            <a:endParaRPr kumimoji="0" lang="ru-RU" sz="1400" b="1" i="0" u="none" strike="noStrike" kern="1200" cap="none" spc="0" normalizeH="0" baseline="0" noProof="0" dirty="0">
              <a:ln>
                <a:noFill/>
              </a:ln>
              <a:solidFill>
                <a:schemeClr val="lt1"/>
              </a:solidFill>
              <a:effectLst/>
              <a:uLnTx/>
              <a:uFillTx/>
              <a:latin typeface="+mn-lt"/>
              <a:ea typeface="+mn-ea"/>
              <a:cs typeface="+mn-cs"/>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5984" y="0"/>
            <a:ext cx="6615130" cy="857232"/>
          </a:xfrm>
        </p:spPr>
        <p:style>
          <a:lnRef idx="0">
            <a:schemeClr val="accent1"/>
          </a:lnRef>
          <a:fillRef idx="3">
            <a:schemeClr val="accent1"/>
          </a:fillRef>
          <a:effectRef idx="3">
            <a:schemeClr val="accent1"/>
          </a:effectRef>
          <a:fontRef idx="minor">
            <a:schemeClr val="lt1"/>
          </a:fontRef>
        </p:style>
        <p:txBody>
          <a:bodyPr>
            <a:noAutofit/>
          </a:bodyPr>
          <a:lstStyle/>
          <a:p>
            <a:r>
              <a:rPr lang="af-ZA" sz="1400" b="1" dirty="0" smtClean="0"/>
              <a:t>A15. </a:t>
            </a:r>
            <a:r>
              <a:rPr lang="ka-GE" sz="1400" b="1" dirty="0" smtClean="0"/>
              <a:t>ბარათზე ჩამოთვლილი სხვადასხვა ტიპის სატელევიზო გადაცემებიდან,  თქვენ რომ ადგენდეთ სატელევიზიო პროგრამას, რომელ 10 ჟანრის გადაცემას აირჩევდით? გთხოვთ მითხრათ, პირველ რიგში რომელს? მეორე როგში და ა.შ.</a:t>
            </a:r>
            <a:endParaRPr lang="ru-RU" sz="1400" b="1" dirty="0"/>
          </a:p>
        </p:txBody>
      </p:sp>
      <p:graphicFrame>
        <p:nvGraphicFramePr>
          <p:cNvPr id="5" name="Таблица 4"/>
          <p:cNvGraphicFramePr>
            <a:graphicFrameLocks noGrp="1"/>
          </p:cNvGraphicFramePr>
          <p:nvPr/>
        </p:nvGraphicFramePr>
        <p:xfrm>
          <a:off x="142844" y="928670"/>
          <a:ext cx="8786874" cy="5786472"/>
        </p:xfrm>
        <a:graphic>
          <a:graphicData uri="http://schemas.openxmlformats.org/drawingml/2006/table">
            <a:tbl>
              <a:tblPr>
                <a:tableStyleId>{8A107856-5554-42FB-B03E-39F5DBC370BA}</a:tableStyleId>
              </a:tblPr>
              <a:tblGrid>
                <a:gridCol w="4299959"/>
                <a:gridCol w="897383"/>
                <a:gridCol w="897383"/>
                <a:gridCol w="897383"/>
                <a:gridCol w="897383"/>
                <a:gridCol w="897383"/>
              </a:tblGrid>
              <a:tr h="241103">
                <a:tc>
                  <a:txBody>
                    <a:bodyPr/>
                    <a:lstStyle/>
                    <a:p>
                      <a:pPr algn="l" fontAlgn="b"/>
                      <a:r>
                        <a:rPr lang="ru-RU" sz="1000" u="none" strike="noStrike" dirty="0"/>
                        <a:t> </a:t>
                      </a:r>
                      <a:endParaRPr lang="ru-RU" sz="1000" b="0" i="0" u="none" strike="noStrike" dirty="0">
                        <a:solidFill>
                          <a:srgbClr val="000000"/>
                        </a:solidFill>
                        <a:latin typeface="Calibri"/>
                      </a:endParaRPr>
                    </a:p>
                  </a:txBody>
                  <a:tcPr marL="8467" marR="8467" marT="8467" marB="0" anchor="ctr"/>
                </a:tc>
                <a:tc>
                  <a:txBody>
                    <a:bodyPr/>
                    <a:lstStyle/>
                    <a:p>
                      <a:pPr algn="ctr" fontAlgn="b"/>
                      <a:r>
                        <a:rPr lang="ka-GE" sz="1000" b="1" u="none" strike="noStrike" dirty="0"/>
                        <a:t>1 რიგში</a:t>
                      </a:r>
                      <a:endParaRPr lang="ka-GE" sz="1000" b="1" i="0" u="none" strike="noStrike" dirty="0">
                        <a:solidFill>
                          <a:srgbClr val="000000"/>
                        </a:solidFill>
                        <a:latin typeface="Calibri"/>
                      </a:endParaRPr>
                    </a:p>
                  </a:txBody>
                  <a:tcPr marL="8467" marR="8467" marT="8467" marB="0" anchor="ctr"/>
                </a:tc>
                <a:tc>
                  <a:txBody>
                    <a:bodyPr/>
                    <a:lstStyle/>
                    <a:p>
                      <a:pPr algn="ctr" fontAlgn="b"/>
                      <a:r>
                        <a:rPr lang="ka-GE" sz="1000" b="1" u="none" strike="noStrike" dirty="0"/>
                        <a:t>2 რიგში</a:t>
                      </a:r>
                      <a:endParaRPr lang="ka-GE" sz="1000" b="1" i="0" u="none" strike="noStrike" dirty="0">
                        <a:solidFill>
                          <a:srgbClr val="000000"/>
                        </a:solidFill>
                        <a:latin typeface="Calibri"/>
                      </a:endParaRPr>
                    </a:p>
                  </a:txBody>
                  <a:tcPr marL="8467" marR="8467" marT="8467" marB="0" anchor="ctr"/>
                </a:tc>
                <a:tc>
                  <a:txBody>
                    <a:bodyPr/>
                    <a:lstStyle/>
                    <a:p>
                      <a:pPr algn="ctr" fontAlgn="b"/>
                      <a:r>
                        <a:rPr lang="ka-GE" sz="1000" b="1" u="none" strike="noStrike" dirty="0"/>
                        <a:t>3 რიგში</a:t>
                      </a:r>
                      <a:endParaRPr lang="ka-GE" sz="1000" b="1" i="0" u="none" strike="noStrike" dirty="0">
                        <a:solidFill>
                          <a:srgbClr val="000000"/>
                        </a:solidFill>
                        <a:latin typeface="Calibri"/>
                      </a:endParaRPr>
                    </a:p>
                  </a:txBody>
                  <a:tcPr marL="8467" marR="8467" marT="8467" marB="0" anchor="ctr"/>
                </a:tc>
                <a:tc>
                  <a:txBody>
                    <a:bodyPr/>
                    <a:lstStyle/>
                    <a:p>
                      <a:pPr algn="ctr" fontAlgn="b"/>
                      <a:r>
                        <a:rPr lang="ka-GE" sz="1000" b="1" u="none" strike="noStrike" dirty="0"/>
                        <a:t>4 რიგში</a:t>
                      </a:r>
                      <a:endParaRPr lang="ka-GE" sz="1000" b="1" i="0" u="none" strike="noStrike" dirty="0">
                        <a:solidFill>
                          <a:srgbClr val="000000"/>
                        </a:solidFill>
                        <a:latin typeface="Calibri"/>
                      </a:endParaRPr>
                    </a:p>
                  </a:txBody>
                  <a:tcPr marL="8467" marR="8467" marT="8467" marB="0" anchor="ctr"/>
                </a:tc>
                <a:tc>
                  <a:txBody>
                    <a:bodyPr/>
                    <a:lstStyle/>
                    <a:p>
                      <a:pPr algn="ctr" fontAlgn="b"/>
                      <a:r>
                        <a:rPr lang="ka-GE" sz="1000" b="1" u="none" strike="noStrike" dirty="0"/>
                        <a:t>5 რიგში</a:t>
                      </a:r>
                      <a:endParaRPr lang="ka-GE" sz="1000" b="1" i="0" u="none" strike="noStrike" dirty="0">
                        <a:solidFill>
                          <a:srgbClr val="000000"/>
                        </a:solidFill>
                        <a:latin typeface="Calibri"/>
                      </a:endParaRPr>
                    </a:p>
                  </a:txBody>
                  <a:tcPr marL="8467" marR="8467" marT="8467" marB="0" anchor="ctr"/>
                </a:tc>
              </a:tr>
              <a:tr h="241103">
                <a:tc>
                  <a:txBody>
                    <a:bodyPr/>
                    <a:lstStyle/>
                    <a:p>
                      <a:pPr lvl="1" algn="l" fontAlgn="t"/>
                      <a:r>
                        <a:rPr lang="ka-GE" sz="900" b="1" i="0" u="none" strike="noStrike" dirty="0" smtClean="0">
                          <a:solidFill>
                            <a:srgbClr val="000000"/>
                          </a:solidFill>
                          <a:latin typeface="Sylfaen"/>
                        </a:rPr>
                        <a:t>საინფორმაციო</a:t>
                      </a:r>
                      <a:r>
                        <a:rPr lang="af-ZA" sz="900" b="1" i="0" u="none" strike="noStrike" dirty="0" smtClean="0">
                          <a:solidFill>
                            <a:srgbClr val="000000"/>
                          </a:solidFill>
                          <a:latin typeface="Sylfaen"/>
                        </a:rPr>
                        <a:t> </a:t>
                      </a:r>
                      <a:r>
                        <a:rPr lang="ka-GE" sz="900" b="1" i="0" u="none" strike="noStrike" dirty="0" smtClean="0">
                          <a:solidFill>
                            <a:srgbClr val="000000"/>
                          </a:solidFill>
                          <a:latin typeface="Sylfaen"/>
                        </a:rPr>
                        <a:t>გამოშვება</a:t>
                      </a:r>
                      <a:endParaRPr lang="ka-GE" sz="900" b="1" i="0" u="none" strike="noStrike" dirty="0">
                        <a:solidFill>
                          <a:srgbClr val="000000"/>
                        </a:solidFill>
                        <a:latin typeface="Sylfaen"/>
                      </a:endParaRPr>
                    </a:p>
                  </a:txBody>
                  <a:tcPr marL="9525" marR="9525" marT="9525" marB="0"/>
                </a:tc>
                <a:tc>
                  <a:txBody>
                    <a:bodyPr/>
                    <a:lstStyle/>
                    <a:p>
                      <a:pPr algn="ctr" fontAlgn="ctr"/>
                      <a:r>
                        <a:rPr lang="ru-RU" sz="900" b="0" i="0" u="none" strike="noStrike" dirty="0">
                          <a:solidFill>
                            <a:srgbClr val="000000"/>
                          </a:solidFill>
                          <a:latin typeface="Arial"/>
                        </a:rPr>
                        <a:t>54,9</a:t>
                      </a:r>
                    </a:p>
                  </a:txBody>
                  <a:tcPr marL="9525" marR="9525" marT="9525" marB="0" anchor="ctr">
                    <a:solidFill>
                      <a:schemeClr val="accent3">
                        <a:lumMod val="40000"/>
                        <a:lumOff val="60000"/>
                      </a:schemeClr>
                    </a:solidFill>
                  </a:tcPr>
                </a:tc>
                <a:tc>
                  <a:txBody>
                    <a:bodyPr/>
                    <a:lstStyle/>
                    <a:p>
                      <a:pPr algn="ctr" fontAlgn="ctr"/>
                      <a:r>
                        <a:rPr lang="ru-RU" sz="900" b="0" i="0" u="none" strike="noStrike" dirty="0">
                          <a:solidFill>
                            <a:srgbClr val="000000"/>
                          </a:solidFill>
                          <a:latin typeface="Arial"/>
                        </a:rPr>
                        <a:t>5,3</a:t>
                      </a:r>
                    </a:p>
                  </a:txBody>
                  <a:tcPr marL="9525" marR="9525" marT="9525" marB="0" anchor="ctr">
                    <a:solidFill>
                      <a:srgbClr val="FFEFFD"/>
                    </a:solidFill>
                  </a:tcPr>
                </a:tc>
                <a:tc>
                  <a:txBody>
                    <a:bodyPr/>
                    <a:lstStyle/>
                    <a:p>
                      <a:pPr algn="ctr" fontAlgn="ctr"/>
                      <a:r>
                        <a:rPr lang="ru-RU" sz="900" b="0" i="0" u="none" strike="noStrike" dirty="0">
                          <a:solidFill>
                            <a:srgbClr val="000000"/>
                          </a:solidFill>
                          <a:latin typeface="Arial"/>
                        </a:rPr>
                        <a:t>4,0</a:t>
                      </a:r>
                    </a:p>
                  </a:txBody>
                  <a:tcPr marL="9525" marR="9525" marT="9525" marB="0" anchor="ctr">
                    <a:solidFill>
                      <a:srgbClr val="FFEFFD"/>
                    </a:solidFill>
                  </a:tcPr>
                </a:tc>
                <a:tc>
                  <a:txBody>
                    <a:bodyPr/>
                    <a:lstStyle/>
                    <a:p>
                      <a:pPr algn="ctr" fontAlgn="ctr"/>
                      <a:r>
                        <a:rPr lang="ru-RU" sz="900" b="0" i="0" u="none" strike="noStrike">
                          <a:solidFill>
                            <a:srgbClr val="000000"/>
                          </a:solidFill>
                          <a:latin typeface="Arial"/>
                        </a:rPr>
                        <a:t>3,1</a:t>
                      </a:r>
                    </a:p>
                  </a:txBody>
                  <a:tcPr marL="9525" marR="9525" marT="9525" marB="0" anchor="ctr">
                    <a:solidFill>
                      <a:srgbClr val="FFEFFD"/>
                    </a:solidFill>
                  </a:tcPr>
                </a:tc>
                <a:tc>
                  <a:txBody>
                    <a:bodyPr/>
                    <a:lstStyle/>
                    <a:p>
                      <a:pPr algn="ctr" fontAlgn="ctr"/>
                      <a:r>
                        <a:rPr lang="ru-RU" sz="900" b="0" i="0" u="none" strike="noStrike">
                          <a:solidFill>
                            <a:srgbClr val="000000"/>
                          </a:solidFill>
                          <a:latin typeface="Arial"/>
                        </a:rPr>
                        <a:t>1,1</a:t>
                      </a:r>
                    </a:p>
                  </a:txBody>
                  <a:tcPr marL="9525" marR="9525" marT="9525" marB="0" anchor="ctr">
                    <a:solidFill>
                      <a:srgbClr val="FFEFFD"/>
                    </a:solidFill>
                  </a:tcPr>
                </a:tc>
              </a:tr>
              <a:tr h="241103">
                <a:tc>
                  <a:txBody>
                    <a:bodyPr/>
                    <a:lstStyle/>
                    <a:p>
                      <a:pPr lvl="1" algn="l" fontAlgn="t"/>
                      <a:r>
                        <a:rPr lang="ka-GE" sz="900" b="1" i="0" u="none" strike="noStrike" dirty="0" smtClean="0">
                          <a:solidFill>
                            <a:srgbClr val="000000"/>
                          </a:solidFill>
                          <a:latin typeface="Sylfaen"/>
                        </a:rPr>
                        <a:t>ანალიტიკური</a:t>
                      </a:r>
                      <a:r>
                        <a:rPr lang="af-ZA" sz="900" b="1" i="0" u="none" strike="noStrike" dirty="0" smtClean="0">
                          <a:solidFill>
                            <a:srgbClr val="000000"/>
                          </a:solidFill>
                          <a:latin typeface="Sylfaen"/>
                        </a:rPr>
                        <a:t> </a:t>
                      </a:r>
                      <a:r>
                        <a:rPr lang="ka-GE" sz="900" b="1" i="0" u="none" strike="noStrike" dirty="0" smtClean="0">
                          <a:solidFill>
                            <a:srgbClr val="000000"/>
                          </a:solidFill>
                          <a:latin typeface="Sylfaen"/>
                        </a:rPr>
                        <a:t>გადაცემები</a:t>
                      </a:r>
                      <a:endParaRPr lang="ka-GE" sz="900" b="1" i="0" u="none" strike="noStrike" dirty="0">
                        <a:solidFill>
                          <a:srgbClr val="000000"/>
                        </a:solidFill>
                        <a:latin typeface="Sylfaen"/>
                      </a:endParaRPr>
                    </a:p>
                  </a:txBody>
                  <a:tcPr marL="9525" marR="9525" marT="9525" marB="0"/>
                </a:tc>
                <a:tc>
                  <a:txBody>
                    <a:bodyPr/>
                    <a:lstStyle/>
                    <a:p>
                      <a:pPr algn="ctr" fontAlgn="ctr"/>
                      <a:r>
                        <a:rPr lang="ru-RU" sz="900" b="0" i="0" u="none" strike="noStrike">
                          <a:solidFill>
                            <a:srgbClr val="000000"/>
                          </a:solidFill>
                          <a:latin typeface="Arial"/>
                        </a:rPr>
                        <a:t>3,3</a:t>
                      </a:r>
                    </a:p>
                  </a:txBody>
                  <a:tcPr marL="9525" marR="9525" marT="9525" marB="0" anchor="ctr"/>
                </a:tc>
                <a:tc>
                  <a:txBody>
                    <a:bodyPr/>
                    <a:lstStyle/>
                    <a:p>
                      <a:pPr algn="ctr" fontAlgn="ctr"/>
                      <a:r>
                        <a:rPr lang="ru-RU" sz="900" b="0" i="0" u="none" strike="noStrike">
                          <a:solidFill>
                            <a:srgbClr val="000000"/>
                          </a:solidFill>
                          <a:latin typeface="Arial"/>
                        </a:rPr>
                        <a:t>18,2</a:t>
                      </a:r>
                    </a:p>
                  </a:txBody>
                  <a:tcPr marL="9525" marR="9525" marT="9525" marB="0" anchor="ctr">
                    <a:solidFill>
                      <a:schemeClr val="accent3">
                        <a:lumMod val="40000"/>
                        <a:lumOff val="60000"/>
                      </a:schemeClr>
                    </a:solidFill>
                  </a:tcPr>
                </a:tc>
                <a:tc>
                  <a:txBody>
                    <a:bodyPr/>
                    <a:lstStyle/>
                    <a:p>
                      <a:pPr algn="ctr" fontAlgn="ctr"/>
                      <a:r>
                        <a:rPr lang="ru-RU" sz="900" b="0" i="0" u="none" strike="noStrike" dirty="0">
                          <a:solidFill>
                            <a:srgbClr val="000000"/>
                          </a:solidFill>
                          <a:latin typeface="Arial"/>
                        </a:rPr>
                        <a:t>2,7</a:t>
                      </a:r>
                    </a:p>
                  </a:txBody>
                  <a:tcPr marL="9525" marR="9525" marT="9525" marB="0" anchor="ctr"/>
                </a:tc>
                <a:tc>
                  <a:txBody>
                    <a:bodyPr/>
                    <a:lstStyle/>
                    <a:p>
                      <a:pPr algn="ctr" fontAlgn="ctr"/>
                      <a:r>
                        <a:rPr lang="ru-RU" sz="900" b="0" i="0" u="none" strike="noStrike" dirty="0">
                          <a:solidFill>
                            <a:srgbClr val="000000"/>
                          </a:solidFill>
                          <a:latin typeface="Arial"/>
                        </a:rPr>
                        <a:t>2,8</a:t>
                      </a:r>
                    </a:p>
                  </a:txBody>
                  <a:tcPr marL="9525" marR="9525" marT="9525" marB="0" anchor="ctr"/>
                </a:tc>
                <a:tc>
                  <a:txBody>
                    <a:bodyPr/>
                    <a:lstStyle/>
                    <a:p>
                      <a:pPr algn="ctr" fontAlgn="ctr"/>
                      <a:r>
                        <a:rPr lang="ru-RU" sz="900" b="0" i="0" u="none" strike="noStrike" dirty="0">
                          <a:solidFill>
                            <a:srgbClr val="000000"/>
                          </a:solidFill>
                          <a:latin typeface="Arial"/>
                        </a:rPr>
                        <a:t>2,4</a:t>
                      </a:r>
                    </a:p>
                  </a:txBody>
                  <a:tcPr marL="9525" marR="9525" marT="9525" marB="0" anchor="ctr"/>
                </a:tc>
              </a:tr>
              <a:tr h="241103">
                <a:tc>
                  <a:txBody>
                    <a:bodyPr/>
                    <a:lstStyle/>
                    <a:p>
                      <a:pPr lvl="1" algn="l" fontAlgn="t"/>
                      <a:r>
                        <a:rPr lang="ka-GE" sz="900" b="1" i="0" u="none" strike="noStrike" dirty="0" smtClean="0">
                          <a:solidFill>
                            <a:srgbClr val="000000"/>
                          </a:solidFill>
                          <a:latin typeface="Sylfaen"/>
                        </a:rPr>
                        <a:t>შემეცნებითი</a:t>
                      </a:r>
                      <a:r>
                        <a:rPr lang="af-ZA" sz="900" b="1" i="0" u="none" strike="noStrike" dirty="0" smtClean="0">
                          <a:solidFill>
                            <a:srgbClr val="000000"/>
                          </a:solidFill>
                          <a:latin typeface="Sylfaen"/>
                        </a:rPr>
                        <a:t> </a:t>
                      </a:r>
                      <a:r>
                        <a:rPr lang="ka-GE" sz="900" b="1" i="0" u="none" strike="noStrike" dirty="0" smtClean="0">
                          <a:solidFill>
                            <a:srgbClr val="000000"/>
                          </a:solidFill>
                          <a:latin typeface="Sylfaen"/>
                        </a:rPr>
                        <a:t>გადაცემები</a:t>
                      </a:r>
                      <a:endParaRPr lang="ka-GE" sz="900" b="1" i="0" u="none" strike="noStrike" dirty="0">
                        <a:solidFill>
                          <a:srgbClr val="000000"/>
                        </a:solidFill>
                        <a:latin typeface="Sylfaen"/>
                      </a:endParaRPr>
                    </a:p>
                  </a:txBody>
                  <a:tcPr marL="9525" marR="9525" marT="9525" marB="0"/>
                </a:tc>
                <a:tc>
                  <a:txBody>
                    <a:bodyPr/>
                    <a:lstStyle/>
                    <a:p>
                      <a:pPr algn="ctr" fontAlgn="ctr"/>
                      <a:r>
                        <a:rPr lang="ru-RU" sz="900" b="0" i="0" u="none" strike="noStrike">
                          <a:solidFill>
                            <a:srgbClr val="000000"/>
                          </a:solidFill>
                          <a:latin typeface="Arial"/>
                        </a:rPr>
                        <a:t>8,5</a:t>
                      </a:r>
                    </a:p>
                  </a:txBody>
                  <a:tcPr marL="9525" marR="9525" marT="9525" marB="0" anchor="ctr"/>
                </a:tc>
                <a:tc>
                  <a:txBody>
                    <a:bodyPr/>
                    <a:lstStyle/>
                    <a:p>
                      <a:pPr algn="ctr" fontAlgn="ctr"/>
                      <a:r>
                        <a:rPr lang="ru-RU" sz="900" b="0" i="0" u="none" strike="noStrike">
                          <a:solidFill>
                            <a:srgbClr val="000000"/>
                          </a:solidFill>
                          <a:latin typeface="Arial"/>
                        </a:rPr>
                        <a:t>20,8</a:t>
                      </a:r>
                    </a:p>
                  </a:txBody>
                  <a:tcPr marL="9525" marR="9525" marT="9525" marB="0" anchor="ctr">
                    <a:solidFill>
                      <a:schemeClr val="accent3">
                        <a:lumMod val="40000"/>
                        <a:lumOff val="60000"/>
                      </a:schemeClr>
                    </a:solidFill>
                  </a:tcPr>
                </a:tc>
                <a:tc>
                  <a:txBody>
                    <a:bodyPr/>
                    <a:lstStyle/>
                    <a:p>
                      <a:pPr algn="ctr" fontAlgn="ctr"/>
                      <a:r>
                        <a:rPr lang="ru-RU" sz="900" b="0" i="0" u="none" strike="noStrike">
                          <a:solidFill>
                            <a:srgbClr val="000000"/>
                          </a:solidFill>
                          <a:latin typeface="Arial"/>
                        </a:rPr>
                        <a:t>14,3</a:t>
                      </a:r>
                    </a:p>
                  </a:txBody>
                  <a:tcPr marL="9525" marR="9525" marT="9525" marB="0" anchor="ctr">
                    <a:solidFill>
                      <a:schemeClr val="accent3">
                        <a:lumMod val="40000"/>
                        <a:lumOff val="60000"/>
                      </a:schemeClr>
                    </a:solidFill>
                  </a:tcPr>
                </a:tc>
                <a:tc>
                  <a:txBody>
                    <a:bodyPr/>
                    <a:lstStyle/>
                    <a:p>
                      <a:pPr algn="ctr" fontAlgn="ctr"/>
                      <a:r>
                        <a:rPr lang="ru-RU" sz="900" b="0" i="0" u="none" strike="noStrike">
                          <a:solidFill>
                            <a:srgbClr val="000000"/>
                          </a:solidFill>
                          <a:latin typeface="Arial"/>
                        </a:rPr>
                        <a:t>3,1</a:t>
                      </a:r>
                    </a:p>
                  </a:txBody>
                  <a:tcPr marL="9525" marR="9525" marT="9525" marB="0" anchor="ctr"/>
                </a:tc>
                <a:tc>
                  <a:txBody>
                    <a:bodyPr/>
                    <a:lstStyle/>
                    <a:p>
                      <a:pPr algn="ctr" fontAlgn="ctr"/>
                      <a:r>
                        <a:rPr lang="ru-RU" sz="900" b="0" i="0" u="none" strike="noStrike" dirty="0">
                          <a:solidFill>
                            <a:srgbClr val="000000"/>
                          </a:solidFill>
                          <a:latin typeface="Arial"/>
                        </a:rPr>
                        <a:t>3,3</a:t>
                      </a:r>
                    </a:p>
                  </a:txBody>
                  <a:tcPr marL="9525" marR="9525" marT="9525" marB="0" anchor="ctr"/>
                </a:tc>
              </a:tr>
              <a:tr h="241103">
                <a:tc>
                  <a:txBody>
                    <a:bodyPr/>
                    <a:lstStyle/>
                    <a:p>
                      <a:pPr lvl="1" algn="l" fontAlgn="t"/>
                      <a:r>
                        <a:rPr lang="ka-GE" sz="900" b="1" i="0" u="none" strike="noStrike" dirty="0" smtClean="0">
                          <a:solidFill>
                            <a:srgbClr val="000000"/>
                          </a:solidFill>
                          <a:latin typeface="Sylfaen"/>
                        </a:rPr>
                        <a:t>მხატვრული</a:t>
                      </a:r>
                      <a:r>
                        <a:rPr lang="af-ZA" sz="900" b="1" i="0" u="none" strike="noStrike" dirty="0" smtClean="0">
                          <a:solidFill>
                            <a:srgbClr val="000000"/>
                          </a:solidFill>
                          <a:latin typeface="Sylfaen"/>
                        </a:rPr>
                        <a:t> </a:t>
                      </a:r>
                      <a:r>
                        <a:rPr lang="ka-GE" sz="900" b="1" i="0" u="none" strike="noStrike" dirty="0" smtClean="0">
                          <a:solidFill>
                            <a:srgbClr val="000000"/>
                          </a:solidFill>
                          <a:latin typeface="Sylfaen"/>
                        </a:rPr>
                        <a:t>ფილმი</a:t>
                      </a:r>
                      <a:endParaRPr lang="ka-GE" sz="900" b="1" i="0" u="none" strike="noStrike" dirty="0">
                        <a:solidFill>
                          <a:srgbClr val="000000"/>
                        </a:solidFill>
                        <a:latin typeface="Sylfaen"/>
                      </a:endParaRPr>
                    </a:p>
                  </a:txBody>
                  <a:tcPr marL="9525" marR="9525" marT="9525" marB="0"/>
                </a:tc>
                <a:tc>
                  <a:txBody>
                    <a:bodyPr/>
                    <a:lstStyle/>
                    <a:p>
                      <a:pPr algn="ctr" fontAlgn="ctr"/>
                      <a:r>
                        <a:rPr lang="ru-RU" sz="900" b="0" i="0" u="none" strike="noStrike">
                          <a:solidFill>
                            <a:srgbClr val="000000"/>
                          </a:solidFill>
                          <a:latin typeface="Arial"/>
                        </a:rPr>
                        <a:t>7,8</a:t>
                      </a:r>
                    </a:p>
                  </a:txBody>
                  <a:tcPr marL="9525" marR="9525" marT="9525" marB="0" anchor="ctr"/>
                </a:tc>
                <a:tc>
                  <a:txBody>
                    <a:bodyPr/>
                    <a:lstStyle/>
                    <a:p>
                      <a:pPr algn="ctr" fontAlgn="ctr"/>
                      <a:r>
                        <a:rPr lang="ru-RU" sz="900" b="0" i="0" u="none" strike="noStrike">
                          <a:solidFill>
                            <a:srgbClr val="000000"/>
                          </a:solidFill>
                          <a:latin typeface="Arial"/>
                        </a:rPr>
                        <a:t>18,0</a:t>
                      </a:r>
                    </a:p>
                  </a:txBody>
                  <a:tcPr marL="9525" marR="9525" marT="9525" marB="0" anchor="ctr">
                    <a:solidFill>
                      <a:schemeClr val="accent3">
                        <a:lumMod val="40000"/>
                        <a:lumOff val="60000"/>
                      </a:schemeClr>
                    </a:solidFill>
                  </a:tcPr>
                </a:tc>
                <a:tc>
                  <a:txBody>
                    <a:bodyPr/>
                    <a:lstStyle/>
                    <a:p>
                      <a:pPr algn="ctr" fontAlgn="ctr"/>
                      <a:r>
                        <a:rPr lang="ru-RU" sz="900" b="0" i="0" u="none" strike="noStrike">
                          <a:solidFill>
                            <a:srgbClr val="000000"/>
                          </a:solidFill>
                          <a:latin typeface="Arial"/>
                        </a:rPr>
                        <a:t>13,0</a:t>
                      </a:r>
                    </a:p>
                  </a:txBody>
                  <a:tcPr marL="9525" marR="9525" marT="9525" marB="0" anchor="ctr">
                    <a:solidFill>
                      <a:schemeClr val="accent3">
                        <a:lumMod val="40000"/>
                        <a:lumOff val="60000"/>
                      </a:schemeClr>
                    </a:solidFill>
                  </a:tcPr>
                </a:tc>
                <a:tc>
                  <a:txBody>
                    <a:bodyPr/>
                    <a:lstStyle/>
                    <a:p>
                      <a:pPr algn="ctr" fontAlgn="ctr"/>
                      <a:r>
                        <a:rPr lang="ru-RU" sz="900" b="0" i="0" u="none" strike="noStrike" dirty="0">
                          <a:solidFill>
                            <a:srgbClr val="000000"/>
                          </a:solidFill>
                          <a:latin typeface="Arial"/>
                        </a:rPr>
                        <a:t>12,7</a:t>
                      </a:r>
                    </a:p>
                  </a:txBody>
                  <a:tcPr marL="9525" marR="9525" marT="9525" marB="0" anchor="ctr">
                    <a:solidFill>
                      <a:schemeClr val="accent3">
                        <a:lumMod val="60000"/>
                        <a:lumOff val="40000"/>
                      </a:schemeClr>
                    </a:solidFill>
                  </a:tcPr>
                </a:tc>
                <a:tc>
                  <a:txBody>
                    <a:bodyPr/>
                    <a:lstStyle/>
                    <a:p>
                      <a:pPr algn="ctr" fontAlgn="ctr"/>
                      <a:r>
                        <a:rPr lang="ru-RU" sz="900" b="0" i="0" u="none" strike="noStrike" dirty="0">
                          <a:solidFill>
                            <a:srgbClr val="000000"/>
                          </a:solidFill>
                          <a:latin typeface="Arial"/>
                        </a:rPr>
                        <a:t>2,2</a:t>
                      </a:r>
                    </a:p>
                  </a:txBody>
                  <a:tcPr marL="9525" marR="9525" marT="9525" marB="0" anchor="ctr"/>
                </a:tc>
              </a:tr>
              <a:tr h="241103">
                <a:tc>
                  <a:txBody>
                    <a:bodyPr/>
                    <a:lstStyle/>
                    <a:p>
                      <a:pPr lvl="1" algn="l" fontAlgn="t"/>
                      <a:r>
                        <a:rPr lang="ka-GE" sz="900" b="1" i="0" u="none" strike="noStrike" dirty="0">
                          <a:solidFill>
                            <a:srgbClr val="000000"/>
                          </a:solidFill>
                          <a:latin typeface="Sylfaen"/>
                        </a:rPr>
                        <a:t>სერიალი</a:t>
                      </a:r>
                    </a:p>
                  </a:txBody>
                  <a:tcPr marL="9525" marR="9525" marT="9525" marB="0"/>
                </a:tc>
                <a:tc>
                  <a:txBody>
                    <a:bodyPr/>
                    <a:lstStyle/>
                    <a:p>
                      <a:pPr algn="ctr" fontAlgn="ctr"/>
                      <a:r>
                        <a:rPr lang="ru-RU" sz="900" b="0" i="0" u="none" strike="noStrike">
                          <a:solidFill>
                            <a:srgbClr val="000000"/>
                          </a:solidFill>
                          <a:latin typeface="Arial"/>
                        </a:rPr>
                        <a:t>2,0</a:t>
                      </a:r>
                    </a:p>
                  </a:txBody>
                  <a:tcPr marL="9525" marR="9525" marT="9525" marB="0" anchor="ctr"/>
                </a:tc>
                <a:tc>
                  <a:txBody>
                    <a:bodyPr/>
                    <a:lstStyle/>
                    <a:p>
                      <a:pPr algn="ctr" fontAlgn="ctr"/>
                      <a:r>
                        <a:rPr lang="ru-RU" sz="900" b="0" i="0" u="none" strike="noStrike">
                          <a:solidFill>
                            <a:srgbClr val="000000"/>
                          </a:solidFill>
                          <a:latin typeface="Arial"/>
                        </a:rPr>
                        <a:t>4,4</a:t>
                      </a:r>
                    </a:p>
                  </a:txBody>
                  <a:tcPr marL="9525" marR="9525" marT="9525" marB="0" anchor="ctr"/>
                </a:tc>
                <a:tc>
                  <a:txBody>
                    <a:bodyPr/>
                    <a:lstStyle/>
                    <a:p>
                      <a:pPr algn="ctr" fontAlgn="ctr"/>
                      <a:r>
                        <a:rPr lang="ru-RU" sz="900" b="0" i="0" u="none" strike="noStrike">
                          <a:solidFill>
                            <a:srgbClr val="000000"/>
                          </a:solidFill>
                          <a:latin typeface="Arial"/>
                        </a:rPr>
                        <a:t>6,2</a:t>
                      </a:r>
                    </a:p>
                  </a:txBody>
                  <a:tcPr marL="9525" marR="9525" marT="9525" marB="0" anchor="ctr"/>
                </a:tc>
                <a:tc>
                  <a:txBody>
                    <a:bodyPr/>
                    <a:lstStyle/>
                    <a:p>
                      <a:pPr algn="ctr" fontAlgn="ctr"/>
                      <a:r>
                        <a:rPr lang="ru-RU" sz="900" b="0" i="0" u="none" strike="noStrike">
                          <a:solidFill>
                            <a:srgbClr val="000000"/>
                          </a:solidFill>
                          <a:latin typeface="Arial"/>
                        </a:rPr>
                        <a:t>4,2</a:t>
                      </a:r>
                    </a:p>
                  </a:txBody>
                  <a:tcPr marL="9525" marR="9525" marT="9525" marB="0" anchor="ctr"/>
                </a:tc>
                <a:tc>
                  <a:txBody>
                    <a:bodyPr/>
                    <a:lstStyle/>
                    <a:p>
                      <a:pPr algn="ctr" fontAlgn="ctr"/>
                      <a:r>
                        <a:rPr lang="ru-RU" sz="900" b="0" i="0" u="none" strike="noStrike" dirty="0">
                          <a:solidFill>
                            <a:srgbClr val="000000"/>
                          </a:solidFill>
                          <a:latin typeface="Arial"/>
                        </a:rPr>
                        <a:t>1,7</a:t>
                      </a:r>
                    </a:p>
                  </a:txBody>
                  <a:tcPr marL="9525" marR="9525" marT="9525" marB="0" anchor="ctr"/>
                </a:tc>
              </a:tr>
              <a:tr h="241103">
                <a:tc>
                  <a:txBody>
                    <a:bodyPr/>
                    <a:lstStyle/>
                    <a:p>
                      <a:pPr lvl="1" algn="l" fontAlgn="t"/>
                      <a:r>
                        <a:rPr lang="ka-GE" sz="900" b="1" i="0" u="none" strike="noStrike" dirty="0" smtClean="0">
                          <a:solidFill>
                            <a:srgbClr val="000000"/>
                          </a:solidFill>
                          <a:latin typeface="Sylfaen"/>
                        </a:rPr>
                        <a:t>სპორტული</a:t>
                      </a:r>
                      <a:r>
                        <a:rPr lang="af-ZA" sz="900" b="1" i="0" u="none" strike="noStrike" dirty="0" smtClean="0">
                          <a:solidFill>
                            <a:srgbClr val="000000"/>
                          </a:solidFill>
                          <a:latin typeface="Sylfaen"/>
                        </a:rPr>
                        <a:t> </a:t>
                      </a:r>
                      <a:r>
                        <a:rPr lang="ka-GE" sz="900" b="1" i="0" u="none" strike="noStrike" dirty="0" smtClean="0">
                          <a:solidFill>
                            <a:srgbClr val="000000"/>
                          </a:solidFill>
                          <a:latin typeface="Sylfaen"/>
                        </a:rPr>
                        <a:t>გადაცემა</a:t>
                      </a:r>
                      <a:endParaRPr lang="ka-GE" sz="900" b="1" i="0" u="none" strike="noStrike" dirty="0">
                        <a:solidFill>
                          <a:srgbClr val="000000"/>
                        </a:solidFill>
                        <a:latin typeface="Sylfaen"/>
                      </a:endParaRPr>
                    </a:p>
                  </a:txBody>
                  <a:tcPr marL="9525" marR="9525" marT="9525" marB="0"/>
                </a:tc>
                <a:tc>
                  <a:txBody>
                    <a:bodyPr/>
                    <a:lstStyle/>
                    <a:p>
                      <a:pPr algn="ctr" fontAlgn="ctr"/>
                      <a:r>
                        <a:rPr lang="ru-RU" sz="900" b="0" i="0" u="none" strike="noStrike">
                          <a:solidFill>
                            <a:srgbClr val="000000"/>
                          </a:solidFill>
                          <a:latin typeface="Arial"/>
                        </a:rPr>
                        <a:t>2,0</a:t>
                      </a:r>
                    </a:p>
                  </a:txBody>
                  <a:tcPr marL="9525" marR="9525" marT="9525" marB="0" anchor="ctr"/>
                </a:tc>
                <a:tc>
                  <a:txBody>
                    <a:bodyPr/>
                    <a:lstStyle/>
                    <a:p>
                      <a:pPr algn="ctr" fontAlgn="ctr"/>
                      <a:r>
                        <a:rPr lang="ru-RU" sz="900" b="0" i="0" u="none" strike="noStrike">
                          <a:solidFill>
                            <a:srgbClr val="000000"/>
                          </a:solidFill>
                          <a:latin typeface="Arial"/>
                        </a:rPr>
                        <a:t>3,6</a:t>
                      </a:r>
                    </a:p>
                  </a:txBody>
                  <a:tcPr marL="9525" marR="9525" marT="9525" marB="0" anchor="ctr"/>
                </a:tc>
                <a:tc>
                  <a:txBody>
                    <a:bodyPr/>
                    <a:lstStyle/>
                    <a:p>
                      <a:pPr algn="ctr" fontAlgn="ctr"/>
                      <a:r>
                        <a:rPr lang="ru-RU" sz="900" b="0" i="0" u="none" strike="noStrike">
                          <a:solidFill>
                            <a:srgbClr val="000000"/>
                          </a:solidFill>
                          <a:latin typeface="Arial"/>
                        </a:rPr>
                        <a:t>10,1</a:t>
                      </a:r>
                    </a:p>
                  </a:txBody>
                  <a:tcPr marL="9525" marR="9525" marT="9525" marB="0" anchor="ctr"/>
                </a:tc>
                <a:tc>
                  <a:txBody>
                    <a:bodyPr/>
                    <a:lstStyle/>
                    <a:p>
                      <a:pPr algn="ctr" fontAlgn="ctr"/>
                      <a:r>
                        <a:rPr lang="ru-RU" sz="900" b="0" i="0" u="none" strike="noStrike">
                          <a:solidFill>
                            <a:srgbClr val="000000"/>
                          </a:solidFill>
                          <a:latin typeface="Arial"/>
                        </a:rPr>
                        <a:t>7,0</a:t>
                      </a:r>
                    </a:p>
                  </a:txBody>
                  <a:tcPr marL="9525" marR="9525" marT="9525" marB="0" anchor="ctr"/>
                </a:tc>
                <a:tc>
                  <a:txBody>
                    <a:bodyPr/>
                    <a:lstStyle/>
                    <a:p>
                      <a:pPr algn="ctr" fontAlgn="ctr"/>
                      <a:r>
                        <a:rPr lang="ru-RU" sz="900" b="0" i="0" u="none" strike="noStrike" dirty="0">
                          <a:solidFill>
                            <a:srgbClr val="000000"/>
                          </a:solidFill>
                          <a:latin typeface="Arial"/>
                        </a:rPr>
                        <a:t>5,2</a:t>
                      </a:r>
                    </a:p>
                  </a:txBody>
                  <a:tcPr marL="9525" marR="9525" marT="9525" marB="0" anchor="ctr"/>
                </a:tc>
              </a:tr>
              <a:tr h="241103">
                <a:tc>
                  <a:txBody>
                    <a:bodyPr/>
                    <a:lstStyle/>
                    <a:p>
                      <a:pPr lvl="1" algn="l" fontAlgn="t"/>
                      <a:r>
                        <a:rPr lang="ka-GE" sz="900" b="1" i="0" u="none" strike="noStrike">
                          <a:solidFill>
                            <a:srgbClr val="000000"/>
                          </a:solidFill>
                          <a:latin typeface="Sylfaen"/>
                        </a:rPr>
                        <a:t>სპორტული რეპორტაჟი</a:t>
                      </a:r>
                    </a:p>
                  </a:txBody>
                  <a:tcPr marL="9525" marR="9525" marT="9525" marB="0"/>
                </a:tc>
                <a:tc>
                  <a:txBody>
                    <a:bodyPr/>
                    <a:lstStyle/>
                    <a:p>
                      <a:pPr algn="ctr" fontAlgn="ctr"/>
                      <a:r>
                        <a:rPr lang="ru-RU" sz="900" b="0" i="0" u="none" strike="noStrike">
                          <a:solidFill>
                            <a:srgbClr val="000000"/>
                          </a:solidFill>
                          <a:latin typeface="Arial"/>
                        </a:rPr>
                        <a:t>,5</a:t>
                      </a:r>
                    </a:p>
                  </a:txBody>
                  <a:tcPr marL="9525" marR="9525" marT="9525" marB="0" anchor="ctr"/>
                </a:tc>
                <a:tc>
                  <a:txBody>
                    <a:bodyPr/>
                    <a:lstStyle/>
                    <a:p>
                      <a:pPr algn="ctr" fontAlgn="ctr"/>
                      <a:r>
                        <a:rPr lang="ru-RU" sz="900" b="0" i="0" u="none" strike="noStrike">
                          <a:solidFill>
                            <a:srgbClr val="000000"/>
                          </a:solidFill>
                          <a:latin typeface="Arial"/>
                        </a:rPr>
                        <a:t>,7</a:t>
                      </a:r>
                    </a:p>
                  </a:txBody>
                  <a:tcPr marL="9525" marR="9525" marT="9525" marB="0" anchor="ctr"/>
                </a:tc>
                <a:tc>
                  <a:txBody>
                    <a:bodyPr/>
                    <a:lstStyle/>
                    <a:p>
                      <a:pPr algn="ctr" fontAlgn="ctr"/>
                      <a:r>
                        <a:rPr lang="ru-RU" sz="900" b="0" i="0" u="none" strike="noStrike">
                          <a:solidFill>
                            <a:srgbClr val="000000"/>
                          </a:solidFill>
                          <a:latin typeface="Arial"/>
                        </a:rPr>
                        <a:t>2,4</a:t>
                      </a:r>
                    </a:p>
                  </a:txBody>
                  <a:tcPr marL="9525" marR="9525" marT="9525" marB="0" anchor="ctr"/>
                </a:tc>
                <a:tc>
                  <a:txBody>
                    <a:bodyPr/>
                    <a:lstStyle/>
                    <a:p>
                      <a:pPr algn="ctr" fontAlgn="ctr"/>
                      <a:r>
                        <a:rPr lang="ru-RU" sz="900" b="0" i="0" u="none" strike="noStrike">
                          <a:solidFill>
                            <a:srgbClr val="000000"/>
                          </a:solidFill>
                          <a:latin typeface="Arial"/>
                        </a:rPr>
                        <a:t>3,9</a:t>
                      </a:r>
                    </a:p>
                  </a:txBody>
                  <a:tcPr marL="9525" marR="9525" marT="9525" marB="0" anchor="ctr"/>
                </a:tc>
                <a:tc>
                  <a:txBody>
                    <a:bodyPr/>
                    <a:lstStyle/>
                    <a:p>
                      <a:pPr algn="ctr" fontAlgn="ctr"/>
                      <a:r>
                        <a:rPr lang="ru-RU" sz="900" b="0" i="0" u="none" strike="noStrike" dirty="0">
                          <a:solidFill>
                            <a:srgbClr val="000000"/>
                          </a:solidFill>
                          <a:latin typeface="Arial"/>
                        </a:rPr>
                        <a:t>2,4</a:t>
                      </a:r>
                    </a:p>
                  </a:txBody>
                  <a:tcPr marL="9525" marR="9525" marT="9525" marB="0" anchor="ctr"/>
                </a:tc>
              </a:tr>
              <a:tr h="241103">
                <a:tc>
                  <a:txBody>
                    <a:bodyPr/>
                    <a:lstStyle/>
                    <a:p>
                      <a:pPr lvl="1" algn="l" fontAlgn="t"/>
                      <a:r>
                        <a:rPr lang="ka-GE" sz="900" b="1" i="0" u="none" strike="noStrike">
                          <a:solidFill>
                            <a:srgbClr val="000000"/>
                          </a:solidFill>
                          <a:latin typeface="Sylfaen"/>
                        </a:rPr>
                        <a:t>კონცერტები –კლასიკური მუსიკა</a:t>
                      </a:r>
                    </a:p>
                  </a:txBody>
                  <a:tcPr marL="9525" marR="9525" marT="9525" marB="0"/>
                </a:tc>
                <a:tc>
                  <a:txBody>
                    <a:bodyPr/>
                    <a:lstStyle/>
                    <a:p>
                      <a:pPr algn="ctr" fontAlgn="ctr"/>
                      <a:r>
                        <a:rPr lang="ru-RU" sz="900" b="0" i="0" u="none" strike="noStrike">
                          <a:solidFill>
                            <a:srgbClr val="000000"/>
                          </a:solidFill>
                          <a:latin typeface="Arial"/>
                        </a:rPr>
                        <a:t>,7</a:t>
                      </a:r>
                    </a:p>
                  </a:txBody>
                  <a:tcPr marL="9525" marR="9525" marT="9525" marB="0" anchor="ctr"/>
                </a:tc>
                <a:tc>
                  <a:txBody>
                    <a:bodyPr/>
                    <a:lstStyle/>
                    <a:p>
                      <a:pPr algn="ctr" fontAlgn="ctr"/>
                      <a:r>
                        <a:rPr lang="ru-RU" sz="900" b="0" i="0" u="none" strike="noStrike">
                          <a:solidFill>
                            <a:srgbClr val="000000"/>
                          </a:solidFill>
                          <a:latin typeface="Arial"/>
                        </a:rPr>
                        <a:t>1,8</a:t>
                      </a:r>
                    </a:p>
                  </a:txBody>
                  <a:tcPr marL="9525" marR="9525" marT="9525" marB="0" anchor="ctr"/>
                </a:tc>
                <a:tc>
                  <a:txBody>
                    <a:bodyPr/>
                    <a:lstStyle/>
                    <a:p>
                      <a:pPr algn="ctr" fontAlgn="ctr"/>
                      <a:r>
                        <a:rPr lang="ru-RU" sz="900" b="0" i="0" u="none" strike="noStrike">
                          <a:solidFill>
                            <a:srgbClr val="000000"/>
                          </a:solidFill>
                          <a:latin typeface="Arial"/>
                        </a:rPr>
                        <a:t>5,4</a:t>
                      </a:r>
                    </a:p>
                  </a:txBody>
                  <a:tcPr marL="9525" marR="9525" marT="9525" marB="0" anchor="ctr"/>
                </a:tc>
                <a:tc>
                  <a:txBody>
                    <a:bodyPr/>
                    <a:lstStyle/>
                    <a:p>
                      <a:pPr algn="ctr" fontAlgn="ctr"/>
                      <a:r>
                        <a:rPr lang="ru-RU" sz="900" b="0" i="0" u="none" strike="noStrike">
                          <a:solidFill>
                            <a:srgbClr val="000000"/>
                          </a:solidFill>
                          <a:latin typeface="Arial"/>
                        </a:rPr>
                        <a:t>3,5</a:t>
                      </a:r>
                    </a:p>
                  </a:txBody>
                  <a:tcPr marL="9525" marR="9525" marT="9525" marB="0" anchor="ctr"/>
                </a:tc>
                <a:tc>
                  <a:txBody>
                    <a:bodyPr/>
                    <a:lstStyle/>
                    <a:p>
                      <a:pPr algn="ctr" fontAlgn="ctr"/>
                      <a:r>
                        <a:rPr lang="ru-RU" sz="900" b="0" i="0" u="none" strike="noStrike">
                          <a:solidFill>
                            <a:srgbClr val="000000"/>
                          </a:solidFill>
                          <a:latin typeface="Arial"/>
                        </a:rPr>
                        <a:t>1,8</a:t>
                      </a:r>
                    </a:p>
                  </a:txBody>
                  <a:tcPr marL="9525" marR="9525" marT="9525" marB="0" anchor="ctr"/>
                </a:tc>
              </a:tr>
              <a:tr h="241103">
                <a:tc>
                  <a:txBody>
                    <a:bodyPr/>
                    <a:lstStyle/>
                    <a:p>
                      <a:pPr lvl="1" algn="l" fontAlgn="t"/>
                      <a:r>
                        <a:rPr lang="ka-GE" sz="900" b="1" i="0" u="none" strike="noStrike">
                          <a:solidFill>
                            <a:srgbClr val="000000"/>
                          </a:solidFill>
                          <a:latin typeface="Sylfaen"/>
                        </a:rPr>
                        <a:t>კონცერტები –პოპულარული მუსიკა</a:t>
                      </a:r>
                    </a:p>
                  </a:txBody>
                  <a:tcPr marL="9525" marR="9525" marT="9525" marB="0"/>
                </a:tc>
                <a:tc>
                  <a:txBody>
                    <a:bodyPr/>
                    <a:lstStyle/>
                    <a:p>
                      <a:pPr algn="ctr" fontAlgn="ctr"/>
                      <a:r>
                        <a:rPr lang="ru-RU" sz="900" b="0" i="0" u="none" strike="noStrike">
                          <a:solidFill>
                            <a:srgbClr val="000000"/>
                          </a:solidFill>
                          <a:latin typeface="Arial"/>
                        </a:rPr>
                        <a:t>,4</a:t>
                      </a:r>
                    </a:p>
                  </a:txBody>
                  <a:tcPr marL="9525" marR="9525" marT="9525" marB="0" anchor="ctr"/>
                </a:tc>
                <a:tc>
                  <a:txBody>
                    <a:bodyPr/>
                    <a:lstStyle/>
                    <a:p>
                      <a:pPr algn="ctr" fontAlgn="ctr"/>
                      <a:r>
                        <a:rPr lang="ru-RU" sz="900" b="0" i="0" u="none" strike="noStrike">
                          <a:solidFill>
                            <a:srgbClr val="000000"/>
                          </a:solidFill>
                          <a:latin typeface="Arial"/>
                        </a:rPr>
                        <a:t>3,3</a:t>
                      </a:r>
                    </a:p>
                  </a:txBody>
                  <a:tcPr marL="9525" marR="9525" marT="9525" marB="0" anchor="ctr"/>
                </a:tc>
                <a:tc>
                  <a:txBody>
                    <a:bodyPr/>
                    <a:lstStyle/>
                    <a:p>
                      <a:pPr algn="ctr" fontAlgn="ctr"/>
                      <a:r>
                        <a:rPr lang="ru-RU" sz="900" b="0" i="0" u="none" strike="noStrike">
                          <a:solidFill>
                            <a:srgbClr val="000000"/>
                          </a:solidFill>
                          <a:latin typeface="Arial"/>
                        </a:rPr>
                        <a:t>2,7</a:t>
                      </a:r>
                    </a:p>
                  </a:txBody>
                  <a:tcPr marL="9525" marR="9525" marT="9525" marB="0" anchor="ctr"/>
                </a:tc>
                <a:tc>
                  <a:txBody>
                    <a:bodyPr/>
                    <a:lstStyle/>
                    <a:p>
                      <a:pPr algn="ctr" fontAlgn="ctr"/>
                      <a:r>
                        <a:rPr lang="ru-RU" sz="900" b="0" i="0" u="none" strike="noStrike">
                          <a:solidFill>
                            <a:srgbClr val="000000"/>
                          </a:solidFill>
                          <a:latin typeface="Arial"/>
                        </a:rPr>
                        <a:t>5,0</a:t>
                      </a:r>
                    </a:p>
                  </a:txBody>
                  <a:tcPr marL="9525" marR="9525" marT="9525" marB="0" anchor="ctr"/>
                </a:tc>
                <a:tc>
                  <a:txBody>
                    <a:bodyPr/>
                    <a:lstStyle/>
                    <a:p>
                      <a:pPr algn="ctr" fontAlgn="ctr"/>
                      <a:r>
                        <a:rPr lang="ru-RU" sz="900" b="0" i="0" u="none" strike="noStrike" dirty="0">
                          <a:solidFill>
                            <a:srgbClr val="000000"/>
                          </a:solidFill>
                          <a:latin typeface="Arial"/>
                        </a:rPr>
                        <a:t>5,4</a:t>
                      </a:r>
                    </a:p>
                  </a:txBody>
                  <a:tcPr marL="9525" marR="9525" marT="9525" marB="0" anchor="ctr"/>
                </a:tc>
              </a:tr>
              <a:tr h="241103">
                <a:tc>
                  <a:txBody>
                    <a:bodyPr/>
                    <a:lstStyle/>
                    <a:p>
                      <a:pPr lvl="1" algn="l" fontAlgn="t"/>
                      <a:r>
                        <a:rPr lang="ka-GE" sz="900" b="1" i="0" u="none" strike="noStrike">
                          <a:solidFill>
                            <a:srgbClr val="000000"/>
                          </a:solidFill>
                          <a:latin typeface="Sylfaen"/>
                        </a:rPr>
                        <a:t>კონცერტები–ხალხური მუსიკა</a:t>
                      </a:r>
                    </a:p>
                  </a:txBody>
                  <a:tcPr marL="9525" marR="9525" marT="9525" marB="0"/>
                </a:tc>
                <a:tc>
                  <a:txBody>
                    <a:bodyPr/>
                    <a:lstStyle/>
                    <a:p>
                      <a:pPr algn="ctr" fontAlgn="ctr"/>
                      <a:r>
                        <a:rPr lang="ru-RU" sz="900" b="0" i="0" u="none" strike="noStrike">
                          <a:solidFill>
                            <a:srgbClr val="000000"/>
                          </a:solidFill>
                          <a:latin typeface="Arial"/>
                        </a:rPr>
                        <a:t>,4</a:t>
                      </a:r>
                    </a:p>
                  </a:txBody>
                  <a:tcPr marL="9525" marR="9525" marT="9525" marB="0" anchor="ctr"/>
                </a:tc>
                <a:tc>
                  <a:txBody>
                    <a:bodyPr/>
                    <a:lstStyle/>
                    <a:p>
                      <a:pPr algn="ctr" fontAlgn="ctr"/>
                      <a:r>
                        <a:rPr lang="ru-RU" sz="900" b="0" i="0" u="none" strike="noStrike">
                          <a:solidFill>
                            <a:srgbClr val="000000"/>
                          </a:solidFill>
                          <a:latin typeface="Arial"/>
                        </a:rPr>
                        <a:t>1,5</a:t>
                      </a:r>
                    </a:p>
                  </a:txBody>
                  <a:tcPr marL="9525" marR="9525" marT="9525" marB="0" anchor="ctr"/>
                </a:tc>
                <a:tc>
                  <a:txBody>
                    <a:bodyPr/>
                    <a:lstStyle/>
                    <a:p>
                      <a:pPr algn="ctr" fontAlgn="ctr"/>
                      <a:r>
                        <a:rPr lang="ru-RU" sz="900" b="0" i="0" u="none" strike="noStrike">
                          <a:solidFill>
                            <a:srgbClr val="000000"/>
                          </a:solidFill>
                          <a:latin typeface="Arial"/>
                        </a:rPr>
                        <a:t>2,7</a:t>
                      </a:r>
                    </a:p>
                  </a:txBody>
                  <a:tcPr marL="9525" marR="9525" marT="9525" marB="0" anchor="ctr"/>
                </a:tc>
                <a:tc>
                  <a:txBody>
                    <a:bodyPr/>
                    <a:lstStyle/>
                    <a:p>
                      <a:pPr algn="ctr" fontAlgn="ctr"/>
                      <a:r>
                        <a:rPr lang="ru-RU" sz="900" b="0" i="0" u="none" strike="noStrike">
                          <a:solidFill>
                            <a:srgbClr val="000000"/>
                          </a:solidFill>
                          <a:latin typeface="Arial"/>
                        </a:rPr>
                        <a:t>4,6</a:t>
                      </a:r>
                    </a:p>
                  </a:txBody>
                  <a:tcPr marL="9525" marR="9525" marT="9525" marB="0" anchor="ctr"/>
                </a:tc>
                <a:tc>
                  <a:txBody>
                    <a:bodyPr/>
                    <a:lstStyle/>
                    <a:p>
                      <a:pPr algn="ctr" fontAlgn="ctr"/>
                      <a:r>
                        <a:rPr lang="ru-RU" sz="900" b="0" i="0" u="none" strike="noStrike" dirty="0">
                          <a:solidFill>
                            <a:srgbClr val="000000"/>
                          </a:solidFill>
                          <a:latin typeface="Arial"/>
                        </a:rPr>
                        <a:t>6,1</a:t>
                      </a:r>
                    </a:p>
                  </a:txBody>
                  <a:tcPr marL="9525" marR="9525" marT="9525" marB="0" anchor="ctr"/>
                </a:tc>
              </a:tr>
              <a:tr h="241103">
                <a:tc>
                  <a:txBody>
                    <a:bodyPr/>
                    <a:lstStyle/>
                    <a:p>
                      <a:pPr lvl="1" algn="l" fontAlgn="t"/>
                      <a:r>
                        <a:rPr lang="ka-GE" sz="900" b="1" i="0" u="none" strike="noStrike" dirty="0" smtClean="0">
                          <a:solidFill>
                            <a:srgbClr val="000000"/>
                          </a:solidFill>
                          <a:latin typeface="Sylfaen"/>
                        </a:rPr>
                        <a:t>მუსიკალური</a:t>
                      </a:r>
                      <a:r>
                        <a:rPr lang="af-ZA" sz="900" b="1" i="0" u="none" strike="noStrike" dirty="0" smtClean="0">
                          <a:solidFill>
                            <a:srgbClr val="000000"/>
                          </a:solidFill>
                          <a:latin typeface="Sylfaen"/>
                        </a:rPr>
                        <a:t> </a:t>
                      </a:r>
                      <a:r>
                        <a:rPr lang="ka-GE" sz="900" b="1" i="0" u="none" strike="noStrike" dirty="0" smtClean="0">
                          <a:solidFill>
                            <a:srgbClr val="000000"/>
                          </a:solidFill>
                          <a:latin typeface="Sylfaen"/>
                        </a:rPr>
                        <a:t>გადაცემები</a:t>
                      </a:r>
                      <a:endParaRPr lang="ka-GE" sz="900" b="1" i="0" u="none" strike="noStrike" dirty="0">
                        <a:solidFill>
                          <a:srgbClr val="000000"/>
                        </a:solidFill>
                        <a:latin typeface="Sylfaen"/>
                      </a:endParaRPr>
                    </a:p>
                  </a:txBody>
                  <a:tcPr marL="9525" marR="9525" marT="9525" marB="0"/>
                </a:tc>
                <a:tc>
                  <a:txBody>
                    <a:bodyPr/>
                    <a:lstStyle/>
                    <a:p>
                      <a:pPr algn="ctr" fontAlgn="ctr"/>
                      <a:r>
                        <a:rPr lang="ru-RU" sz="900" b="0" i="0" u="none" strike="noStrike">
                          <a:solidFill>
                            <a:srgbClr val="000000"/>
                          </a:solidFill>
                          <a:latin typeface="Arial"/>
                        </a:rPr>
                        <a:t>1,3</a:t>
                      </a:r>
                    </a:p>
                  </a:txBody>
                  <a:tcPr marL="9525" marR="9525" marT="9525" marB="0" anchor="ctr"/>
                </a:tc>
                <a:tc>
                  <a:txBody>
                    <a:bodyPr/>
                    <a:lstStyle/>
                    <a:p>
                      <a:pPr algn="ctr" fontAlgn="ctr"/>
                      <a:r>
                        <a:rPr lang="ru-RU" sz="900" b="0" i="0" u="none" strike="noStrike">
                          <a:solidFill>
                            <a:srgbClr val="000000"/>
                          </a:solidFill>
                          <a:latin typeface="Arial"/>
                        </a:rPr>
                        <a:t>2,2</a:t>
                      </a:r>
                    </a:p>
                  </a:txBody>
                  <a:tcPr marL="9525" marR="9525" marT="9525" marB="0" anchor="ctr"/>
                </a:tc>
                <a:tc>
                  <a:txBody>
                    <a:bodyPr/>
                    <a:lstStyle/>
                    <a:p>
                      <a:pPr algn="ctr" fontAlgn="ctr"/>
                      <a:r>
                        <a:rPr lang="ru-RU" sz="900" b="0" i="0" u="none" strike="noStrike">
                          <a:solidFill>
                            <a:srgbClr val="000000"/>
                          </a:solidFill>
                          <a:latin typeface="Arial"/>
                        </a:rPr>
                        <a:t>5,8</a:t>
                      </a:r>
                    </a:p>
                  </a:txBody>
                  <a:tcPr marL="9525" marR="9525" marT="9525" marB="0" anchor="ctr"/>
                </a:tc>
                <a:tc>
                  <a:txBody>
                    <a:bodyPr/>
                    <a:lstStyle/>
                    <a:p>
                      <a:pPr algn="ctr" fontAlgn="ctr"/>
                      <a:r>
                        <a:rPr lang="ru-RU" sz="900" b="0" i="0" u="none" strike="noStrike">
                          <a:solidFill>
                            <a:srgbClr val="000000"/>
                          </a:solidFill>
                          <a:latin typeface="Arial"/>
                        </a:rPr>
                        <a:t>6,1</a:t>
                      </a:r>
                    </a:p>
                  </a:txBody>
                  <a:tcPr marL="9525" marR="9525" marT="9525" marB="0" anchor="ctr"/>
                </a:tc>
                <a:tc>
                  <a:txBody>
                    <a:bodyPr/>
                    <a:lstStyle/>
                    <a:p>
                      <a:pPr algn="ctr" fontAlgn="ctr"/>
                      <a:r>
                        <a:rPr lang="ru-RU" sz="900" b="0" i="0" u="none" strike="noStrike" dirty="0">
                          <a:solidFill>
                            <a:srgbClr val="000000"/>
                          </a:solidFill>
                          <a:latin typeface="Arial"/>
                        </a:rPr>
                        <a:t>7,9</a:t>
                      </a:r>
                    </a:p>
                  </a:txBody>
                  <a:tcPr marL="9525" marR="9525" marT="9525" marB="0" anchor="ctr"/>
                </a:tc>
              </a:tr>
              <a:tr h="241103">
                <a:tc>
                  <a:txBody>
                    <a:bodyPr/>
                    <a:lstStyle/>
                    <a:p>
                      <a:pPr lvl="1" algn="l" fontAlgn="t"/>
                      <a:r>
                        <a:rPr lang="ka-GE" sz="900" b="1" i="0" u="none" strike="noStrike" dirty="0" smtClean="0">
                          <a:solidFill>
                            <a:srgbClr val="000000"/>
                          </a:solidFill>
                          <a:latin typeface="Sylfaen"/>
                        </a:rPr>
                        <a:t>გადაცემებიკულტურასა</a:t>
                      </a:r>
                      <a:r>
                        <a:rPr lang="af-ZA" sz="900" b="1" i="0" u="none" strike="noStrike" dirty="0" smtClean="0">
                          <a:solidFill>
                            <a:srgbClr val="000000"/>
                          </a:solidFill>
                          <a:latin typeface="Sylfaen"/>
                        </a:rPr>
                        <a:t> </a:t>
                      </a:r>
                      <a:r>
                        <a:rPr lang="ka-GE" sz="900" b="1" i="0" u="none" strike="noStrike" dirty="0" smtClean="0">
                          <a:solidFill>
                            <a:srgbClr val="000000"/>
                          </a:solidFill>
                          <a:latin typeface="Sylfaen"/>
                        </a:rPr>
                        <a:t>და</a:t>
                      </a:r>
                      <a:r>
                        <a:rPr lang="af-ZA" sz="900" b="1" i="0" u="none" strike="noStrike" dirty="0" smtClean="0">
                          <a:solidFill>
                            <a:srgbClr val="000000"/>
                          </a:solidFill>
                          <a:latin typeface="Sylfaen"/>
                        </a:rPr>
                        <a:t> </a:t>
                      </a:r>
                      <a:r>
                        <a:rPr lang="ka-GE" sz="900" b="1" i="0" u="none" strike="noStrike" dirty="0" smtClean="0">
                          <a:solidFill>
                            <a:srgbClr val="000000"/>
                          </a:solidFill>
                          <a:latin typeface="Sylfaen"/>
                        </a:rPr>
                        <a:t>ხელოვნებაზე</a:t>
                      </a:r>
                      <a:endParaRPr lang="ka-GE" sz="900" b="1" i="0" u="none" strike="noStrike" dirty="0">
                        <a:solidFill>
                          <a:srgbClr val="000000"/>
                        </a:solidFill>
                        <a:latin typeface="Sylfaen"/>
                      </a:endParaRPr>
                    </a:p>
                  </a:txBody>
                  <a:tcPr marL="9525" marR="9525" marT="9525" marB="0"/>
                </a:tc>
                <a:tc>
                  <a:txBody>
                    <a:bodyPr/>
                    <a:lstStyle/>
                    <a:p>
                      <a:pPr algn="ctr" fontAlgn="ctr"/>
                      <a:r>
                        <a:rPr lang="ru-RU" sz="900" b="0" i="0" u="none" strike="noStrike">
                          <a:solidFill>
                            <a:srgbClr val="000000"/>
                          </a:solidFill>
                          <a:latin typeface="Arial"/>
                        </a:rPr>
                        <a:t>,7</a:t>
                      </a:r>
                    </a:p>
                  </a:txBody>
                  <a:tcPr marL="9525" marR="9525" marT="9525" marB="0" anchor="ctr"/>
                </a:tc>
                <a:tc>
                  <a:txBody>
                    <a:bodyPr/>
                    <a:lstStyle/>
                    <a:p>
                      <a:pPr algn="ctr" fontAlgn="ctr"/>
                      <a:r>
                        <a:rPr lang="ru-RU" sz="900" b="0" i="0" u="none" strike="noStrike">
                          <a:solidFill>
                            <a:srgbClr val="000000"/>
                          </a:solidFill>
                          <a:latin typeface="Arial"/>
                        </a:rPr>
                        <a:t>,9</a:t>
                      </a:r>
                    </a:p>
                  </a:txBody>
                  <a:tcPr marL="9525" marR="9525" marT="9525" marB="0" anchor="ctr"/>
                </a:tc>
                <a:tc>
                  <a:txBody>
                    <a:bodyPr/>
                    <a:lstStyle/>
                    <a:p>
                      <a:pPr algn="ctr" fontAlgn="ctr"/>
                      <a:r>
                        <a:rPr lang="ru-RU" sz="900" b="0" i="0" u="none" strike="noStrike">
                          <a:solidFill>
                            <a:srgbClr val="000000"/>
                          </a:solidFill>
                          <a:latin typeface="Arial"/>
                        </a:rPr>
                        <a:t>4,3</a:t>
                      </a:r>
                    </a:p>
                  </a:txBody>
                  <a:tcPr marL="9525" marR="9525" marT="9525" marB="0" anchor="ctr"/>
                </a:tc>
                <a:tc>
                  <a:txBody>
                    <a:bodyPr/>
                    <a:lstStyle/>
                    <a:p>
                      <a:pPr algn="ctr" fontAlgn="ctr"/>
                      <a:r>
                        <a:rPr lang="ru-RU" sz="900" b="0" i="0" u="none" strike="noStrike">
                          <a:solidFill>
                            <a:srgbClr val="000000"/>
                          </a:solidFill>
                          <a:latin typeface="Arial"/>
                        </a:rPr>
                        <a:t>7,4</a:t>
                      </a:r>
                    </a:p>
                  </a:txBody>
                  <a:tcPr marL="9525" marR="9525" marT="9525" marB="0" anchor="ctr"/>
                </a:tc>
                <a:tc>
                  <a:txBody>
                    <a:bodyPr/>
                    <a:lstStyle/>
                    <a:p>
                      <a:pPr algn="ctr" fontAlgn="ctr"/>
                      <a:r>
                        <a:rPr lang="ru-RU" sz="900" b="0" i="0" u="none" strike="noStrike">
                          <a:solidFill>
                            <a:srgbClr val="000000"/>
                          </a:solidFill>
                          <a:latin typeface="Arial"/>
                        </a:rPr>
                        <a:t>7,2</a:t>
                      </a:r>
                    </a:p>
                  </a:txBody>
                  <a:tcPr marL="9525" marR="9525" marT="9525" marB="0" anchor="ctr"/>
                </a:tc>
              </a:tr>
              <a:tr h="241103">
                <a:tc>
                  <a:txBody>
                    <a:bodyPr/>
                    <a:lstStyle/>
                    <a:p>
                      <a:pPr lvl="1" algn="l" fontAlgn="t"/>
                      <a:r>
                        <a:rPr lang="ka-GE" sz="900" b="1" i="0" u="none" strike="noStrike" dirty="0" smtClean="0">
                          <a:solidFill>
                            <a:srgbClr val="000000"/>
                          </a:solidFill>
                          <a:latin typeface="Sylfaen"/>
                        </a:rPr>
                        <a:t>სატელევიზიო</a:t>
                      </a:r>
                      <a:r>
                        <a:rPr lang="af-ZA" sz="900" b="1" i="0" u="none" strike="noStrike" dirty="0" smtClean="0">
                          <a:solidFill>
                            <a:srgbClr val="000000"/>
                          </a:solidFill>
                          <a:latin typeface="Sylfaen"/>
                        </a:rPr>
                        <a:t> </a:t>
                      </a:r>
                      <a:r>
                        <a:rPr lang="ka-GE" sz="900" b="1" i="0" u="none" strike="noStrike" dirty="0" smtClean="0">
                          <a:solidFill>
                            <a:srgbClr val="000000"/>
                          </a:solidFill>
                          <a:latin typeface="Sylfaen"/>
                        </a:rPr>
                        <a:t>თამაში</a:t>
                      </a:r>
                      <a:endParaRPr lang="ka-GE" sz="900" b="1" i="0" u="none" strike="noStrike" dirty="0">
                        <a:solidFill>
                          <a:srgbClr val="000000"/>
                        </a:solidFill>
                        <a:latin typeface="Sylfaen"/>
                      </a:endParaRPr>
                    </a:p>
                  </a:txBody>
                  <a:tcPr marL="9525" marR="9525" marT="9525" marB="0"/>
                </a:tc>
                <a:tc>
                  <a:txBody>
                    <a:bodyPr/>
                    <a:lstStyle/>
                    <a:p>
                      <a:pPr algn="ctr" fontAlgn="ctr"/>
                      <a:r>
                        <a:rPr lang="ru-RU" sz="900" b="0" i="0" u="none" strike="noStrike">
                          <a:solidFill>
                            <a:srgbClr val="000000"/>
                          </a:solidFill>
                          <a:latin typeface="Arial"/>
                        </a:rPr>
                        <a:t>,2</a:t>
                      </a:r>
                    </a:p>
                  </a:txBody>
                  <a:tcPr marL="9525" marR="9525" marT="9525" marB="0" anchor="ctr"/>
                </a:tc>
                <a:tc>
                  <a:txBody>
                    <a:bodyPr/>
                    <a:lstStyle/>
                    <a:p>
                      <a:pPr algn="ctr" fontAlgn="ctr"/>
                      <a:r>
                        <a:rPr lang="ru-RU" sz="900" b="0" i="0" u="none" strike="noStrike">
                          <a:solidFill>
                            <a:srgbClr val="000000"/>
                          </a:solidFill>
                          <a:latin typeface="Arial"/>
                        </a:rPr>
                        <a:t>,4</a:t>
                      </a:r>
                    </a:p>
                  </a:txBody>
                  <a:tcPr marL="9525" marR="9525" marT="9525" marB="0" anchor="ctr"/>
                </a:tc>
                <a:tc>
                  <a:txBody>
                    <a:bodyPr/>
                    <a:lstStyle/>
                    <a:p>
                      <a:pPr algn="ctr" fontAlgn="ctr"/>
                      <a:r>
                        <a:rPr lang="ru-RU" sz="900" b="0" i="0" u="none" strike="noStrike">
                          <a:solidFill>
                            <a:srgbClr val="000000"/>
                          </a:solidFill>
                          <a:latin typeface="Arial"/>
                        </a:rPr>
                        <a:t>1,3</a:t>
                      </a:r>
                    </a:p>
                  </a:txBody>
                  <a:tcPr marL="9525" marR="9525" marT="9525" marB="0" anchor="ctr"/>
                </a:tc>
                <a:tc>
                  <a:txBody>
                    <a:bodyPr/>
                    <a:lstStyle/>
                    <a:p>
                      <a:pPr algn="ctr" fontAlgn="ctr"/>
                      <a:r>
                        <a:rPr lang="ru-RU" sz="900" b="0" i="0" u="none" strike="noStrike">
                          <a:solidFill>
                            <a:srgbClr val="000000"/>
                          </a:solidFill>
                          <a:latin typeface="Arial"/>
                        </a:rPr>
                        <a:t>2,4</a:t>
                      </a:r>
                    </a:p>
                  </a:txBody>
                  <a:tcPr marL="9525" marR="9525" marT="9525" marB="0" anchor="ctr"/>
                </a:tc>
                <a:tc>
                  <a:txBody>
                    <a:bodyPr/>
                    <a:lstStyle/>
                    <a:p>
                      <a:pPr algn="ctr" fontAlgn="ctr"/>
                      <a:r>
                        <a:rPr lang="ru-RU" sz="900" b="0" i="0" u="none" strike="noStrike" dirty="0">
                          <a:solidFill>
                            <a:srgbClr val="000000"/>
                          </a:solidFill>
                          <a:latin typeface="Arial"/>
                        </a:rPr>
                        <a:t>2,4</a:t>
                      </a:r>
                    </a:p>
                  </a:txBody>
                  <a:tcPr marL="9525" marR="9525" marT="9525" marB="0" anchor="ctr"/>
                </a:tc>
              </a:tr>
              <a:tr h="241103">
                <a:tc>
                  <a:txBody>
                    <a:bodyPr/>
                    <a:lstStyle/>
                    <a:p>
                      <a:pPr lvl="1" algn="l" fontAlgn="t"/>
                      <a:r>
                        <a:rPr lang="ka-GE" sz="900" b="1" i="0" u="none" strike="noStrike">
                          <a:solidFill>
                            <a:srgbClr val="000000"/>
                          </a:solidFill>
                          <a:latin typeface="Sylfaen"/>
                        </a:rPr>
                        <a:t>მულტფილმები</a:t>
                      </a:r>
                    </a:p>
                  </a:txBody>
                  <a:tcPr marL="9525" marR="9525" marT="9525" marB="0"/>
                </a:tc>
                <a:tc>
                  <a:txBody>
                    <a:bodyPr/>
                    <a:lstStyle/>
                    <a:p>
                      <a:pPr algn="ctr" fontAlgn="ctr"/>
                      <a:r>
                        <a:rPr lang="ru-RU" sz="900" b="0" i="0" u="none" strike="noStrike">
                          <a:solidFill>
                            <a:srgbClr val="000000"/>
                          </a:solidFill>
                          <a:latin typeface="Arial"/>
                        </a:rPr>
                        <a:t>,5</a:t>
                      </a:r>
                    </a:p>
                  </a:txBody>
                  <a:tcPr marL="9525" marR="9525" marT="9525" marB="0" anchor="ctr"/>
                </a:tc>
                <a:tc>
                  <a:txBody>
                    <a:bodyPr/>
                    <a:lstStyle/>
                    <a:p>
                      <a:pPr algn="ctr" fontAlgn="ctr"/>
                      <a:r>
                        <a:rPr lang="ru-RU" sz="900" b="0" i="0" u="none" strike="noStrike">
                          <a:solidFill>
                            <a:srgbClr val="000000"/>
                          </a:solidFill>
                          <a:latin typeface="Arial"/>
                        </a:rPr>
                        <a:t>,5</a:t>
                      </a:r>
                    </a:p>
                  </a:txBody>
                  <a:tcPr marL="9525" marR="9525" marT="9525" marB="0" anchor="ctr"/>
                </a:tc>
                <a:tc>
                  <a:txBody>
                    <a:bodyPr/>
                    <a:lstStyle/>
                    <a:p>
                      <a:pPr algn="ctr" fontAlgn="ctr"/>
                      <a:r>
                        <a:rPr lang="ru-RU" sz="900" b="0" i="0" u="none" strike="noStrike">
                          <a:solidFill>
                            <a:srgbClr val="000000"/>
                          </a:solidFill>
                          <a:latin typeface="Arial"/>
                        </a:rPr>
                        <a:t>2,0</a:t>
                      </a:r>
                    </a:p>
                  </a:txBody>
                  <a:tcPr marL="9525" marR="9525" marT="9525" marB="0" anchor="ctr"/>
                </a:tc>
                <a:tc>
                  <a:txBody>
                    <a:bodyPr/>
                    <a:lstStyle/>
                    <a:p>
                      <a:pPr algn="ctr" fontAlgn="ctr"/>
                      <a:r>
                        <a:rPr lang="ru-RU" sz="900" b="0" i="0" u="none" strike="noStrike">
                          <a:solidFill>
                            <a:srgbClr val="000000"/>
                          </a:solidFill>
                          <a:latin typeface="Arial"/>
                        </a:rPr>
                        <a:t>6,1</a:t>
                      </a:r>
                    </a:p>
                  </a:txBody>
                  <a:tcPr marL="9525" marR="9525" marT="9525" marB="0" anchor="ctr"/>
                </a:tc>
                <a:tc>
                  <a:txBody>
                    <a:bodyPr/>
                    <a:lstStyle/>
                    <a:p>
                      <a:pPr algn="ctr" fontAlgn="ctr"/>
                      <a:r>
                        <a:rPr lang="ru-RU" sz="900" b="0" i="0" u="none" strike="noStrike">
                          <a:solidFill>
                            <a:srgbClr val="000000"/>
                          </a:solidFill>
                          <a:latin typeface="Arial"/>
                        </a:rPr>
                        <a:t>8,3</a:t>
                      </a:r>
                    </a:p>
                  </a:txBody>
                  <a:tcPr marL="9525" marR="9525" marT="9525" marB="0" anchor="ctr"/>
                </a:tc>
              </a:tr>
              <a:tr h="241103">
                <a:tc>
                  <a:txBody>
                    <a:bodyPr/>
                    <a:lstStyle/>
                    <a:p>
                      <a:pPr lvl="1" algn="l" fontAlgn="t"/>
                      <a:r>
                        <a:rPr lang="ka-GE" sz="900" b="1" i="0" u="none" strike="noStrike" dirty="0" smtClean="0">
                          <a:solidFill>
                            <a:srgbClr val="000000"/>
                          </a:solidFill>
                          <a:latin typeface="Sylfaen"/>
                        </a:rPr>
                        <a:t>დოკუმენტური</a:t>
                      </a:r>
                      <a:r>
                        <a:rPr lang="af-ZA" sz="900" b="1" i="0" u="none" strike="noStrike" dirty="0" smtClean="0">
                          <a:solidFill>
                            <a:srgbClr val="000000"/>
                          </a:solidFill>
                          <a:latin typeface="Sylfaen"/>
                        </a:rPr>
                        <a:t> </a:t>
                      </a:r>
                      <a:r>
                        <a:rPr lang="ka-GE" sz="900" b="1" i="0" u="none" strike="noStrike" dirty="0" smtClean="0">
                          <a:solidFill>
                            <a:srgbClr val="000000"/>
                          </a:solidFill>
                          <a:latin typeface="Sylfaen"/>
                        </a:rPr>
                        <a:t>ფილმი</a:t>
                      </a:r>
                      <a:endParaRPr lang="ka-GE" sz="900" b="1" i="0" u="none" strike="noStrike" dirty="0">
                        <a:solidFill>
                          <a:srgbClr val="000000"/>
                        </a:solidFill>
                        <a:latin typeface="Sylfaen"/>
                      </a:endParaRPr>
                    </a:p>
                  </a:txBody>
                  <a:tcPr marL="9525" marR="9525" marT="9525" marB="0"/>
                </a:tc>
                <a:tc>
                  <a:txBody>
                    <a:bodyPr/>
                    <a:lstStyle/>
                    <a:p>
                      <a:pPr algn="ctr" fontAlgn="ctr"/>
                      <a:r>
                        <a:rPr lang="ru-RU" sz="900" b="0" i="0" u="none" strike="noStrike">
                          <a:solidFill>
                            <a:srgbClr val="000000"/>
                          </a:solidFill>
                          <a:latin typeface="Arial"/>
                        </a:rPr>
                        <a:t>,5</a:t>
                      </a:r>
                    </a:p>
                  </a:txBody>
                  <a:tcPr marL="9525" marR="9525" marT="9525" marB="0" anchor="ctr"/>
                </a:tc>
                <a:tc>
                  <a:txBody>
                    <a:bodyPr/>
                    <a:lstStyle/>
                    <a:p>
                      <a:pPr algn="ctr" fontAlgn="ctr"/>
                      <a:r>
                        <a:rPr lang="ru-RU" sz="900" b="0" i="0" u="none" strike="noStrike">
                          <a:solidFill>
                            <a:srgbClr val="000000"/>
                          </a:solidFill>
                          <a:latin typeface="Arial"/>
                        </a:rPr>
                        <a:t>,2</a:t>
                      </a:r>
                    </a:p>
                  </a:txBody>
                  <a:tcPr marL="9525" marR="9525" marT="9525" marB="0" anchor="ctr"/>
                </a:tc>
                <a:tc>
                  <a:txBody>
                    <a:bodyPr/>
                    <a:lstStyle/>
                    <a:p>
                      <a:pPr algn="ctr" fontAlgn="ctr"/>
                      <a:r>
                        <a:rPr lang="ru-RU" sz="900" b="0" i="0" u="none" strike="noStrike">
                          <a:solidFill>
                            <a:srgbClr val="000000"/>
                          </a:solidFill>
                          <a:latin typeface="Arial"/>
                        </a:rPr>
                        <a:t>2,7</a:t>
                      </a:r>
                    </a:p>
                  </a:txBody>
                  <a:tcPr marL="9525" marR="9525" marT="9525" marB="0" anchor="ctr"/>
                </a:tc>
                <a:tc>
                  <a:txBody>
                    <a:bodyPr/>
                    <a:lstStyle/>
                    <a:p>
                      <a:pPr algn="ctr" fontAlgn="ctr"/>
                      <a:r>
                        <a:rPr lang="ru-RU" sz="900" b="0" i="0" u="none" strike="noStrike">
                          <a:solidFill>
                            <a:srgbClr val="000000"/>
                          </a:solidFill>
                          <a:latin typeface="Arial"/>
                        </a:rPr>
                        <a:t>4,6</a:t>
                      </a:r>
                    </a:p>
                  </a:txBody>
                  <a:tcPr marL="9525" marR="9525" marT="9525" marB="0" anchor="ctr"/>
                </a:tc>
                <a:tc>
                  <a:txBody>
                    <a:bodyPr/>
                    <a:lstStyle/>
                    <a:p>
                      <a:pPr algn="ctr" fontAlgn="ctr"/>
                      <a:r>
                        <a:rPr lang="ru-RU" sz="900" b="0" i="0" u="none" strike="noStrike" dirty="0">
                          <a:solidFill>
                            <a:srgbClr val="000000"/>
                          </a:solidFill>
                          <a:latin typeface="Arial"/>
                        </a:rPr>
                        <a:t>8,5</a:t>
                      </a:r>
                    </a:p>
                  </a:txBody>
                  <a:tcPr marL="9525" marR="9525" marT="9525" marB="0" anchor="ctr"/>
                </a:tc>
              </a:tr>
              <a:tr h="241103">
                <a:tc>
                  <a:txBody>
                    <a:bodyPr/>
                    <a:lstStyle/>
                    <a:p>
                      <a:pPr lvl="1" algn="l" fontAlgn="t"/>
                      <a:r>
                        <a:rPr lang="ka-GE" sz="900" b="1" i="0" u="none" strike="noStrike" dirty="0" smtClean="0">
                          <a:solidFill>
                            <a:srgbClr val="000000"/>
                          </a:solidFill>
                          <a:latin typeface="Sylfaen"/>
                        </a:rPr>
                        <a:t>კრიმინალური</a:t>
                      </a:r>
                      <a:r>
                        <a:rPr lang="af-ZA" sz="900" b="1" i="0" u="none" strike="noStrike" dirty="0" smtClean="0">
                          <a:solidFill>
                            <a:srgbClr val="000000"/>
                          </a:solidFill>
                          <a:latin typeface="Sylfaen"/>
                        </a:rPr>
                        <a:t> </a:t>
                      </a:r>
                      <a:r>
                        <a:rPr lang="ka-GE" sz="900" b="1" i="0" u="none" strike="noStrike" dirty="0" smtClean="0">
                          <a:solidFill>
                            <a:srgbClr val="000000"/>
                          </a:solidFill>
                          <a:latin typeface="Sylfaen"/>
                        </a:rPr>
                        <a:t>ქრონიკა</a:t>
                      </a:r>
                      <a:endParaRPr lang="ka-GE" sz="900" b="1" i="0" u="none" strike="noStrike" dirty="0">
                        <a:solidFill>
                          <a:srgbClr val="000000"/>
                        </a:solidFill>
                        <a:latin typeface="Sylfaen"/>
                      </a:endParaRPr>
                    </a:p>
                  </a:txBody>
                  <a:tcPr marL="9525" marR="9525" marT="9525" marB="0"/>
                </a:tc>
                <a:tc>
                  <a:txBody>
                    <a:bodyPr/>
                    <a:lstStyle/>
                    <a:p>
                      <a:pPr algn="ctr" fontAlgn="ctr"/>
                      <a:r>
                        <a:rPr lang="ru-RU" sz="900" b="0" i="0" u="none" strike="noStrike">
                          <a:solidFill>
                            <a:srgbClr val="000000"/>
                          </a:solidFill>
                          <a:latin typeface="Arial"/>
                        </a:rPr>
                        <a:t>,2</a:t>
                      </a:r>
                    </a:p>
                  </a:txBody>
                  <a:tcPr marL="9525" marR="9525" marT="9525" marB="0" anchor="ctr"/>
                </a:tc>
                <a:tc>
                  <a:txBody>
                    <a:bodyPr/>
                    <a:lstStyle/>
                    <a:p>
                      <a:pPr algn="ctr" fontAlgn="ctr"/>
                      <a:r>
                        <a:rPr lang="ru-RU" sz="900" b="0" i="0" u="none" strike="noStrike">
                          <a:solidFill>
                            <a:srgbClr val="000000"/>
                          </a:solidFill>
                          <a:latin typeface="Arial"/>
                        </a:rPr>
                        <a:t> </a:t>
                      </a:r>
                    </a:p>
                  </a:txBody>
                  <a:tcPr marL="9525" marR="9525" marT="9525" marB="0" anchor="ctr"/>
                </a:tc>
                <a:tc>
                  <a:txBody>
                    <a:bodyPr/>
                    <a:lstStyle/>
                    <a:p>
                      <a:pPr algn="ctr" fontAlgn="ctr"/>
                      <a:r>
                        <a:rPr lang="ru-RU" sz="900" b="0" i="0" u="none" strike="noStrike">
                          <a:solidFill>
                            <a:srgbClr val="000000"/>
                          </a:solidFill>
                          <a:latin typeface="Arial"/>
                        </a:rPr>
                        <a:t>,9</a:t>
                      </a:r>
                    </a:p>
                  </a:txBody>
                  <a:tcPr marL="9525" marR="9525" marT="9525" marB="0" anchor="ctr"/>
                </a:tc>
                <a:tc>
                  <a:txBody>
                    <a:bodyPr/>
                    <a:lstStyle/>
                    <a:p>
                      <a:pPr algn="ctr" fontAlgn="ctr"/>
                      <a:r>
                        <a:rPr lang="ru-RU" sz="900" b="0" i="0" u="none" strike="noStrike">
                          <a:solidFill>
                            <a:srgbClr val="000000"/>
                          </a:solidFill>
                          <a:latin typeface="Arial"/>
                        </a:rPr>
                        <a:t>,9</a:t>
                      </a:r>
                    </a:p>
                  </a:txBody>
                  <a:tcPr marL="9525" marR="9525" marT="9525" marB="0" anchor="ctr"/>
                </a:tc>
                <a:tc>
                  <a:txBody>
                    <a:bodyPr/>
                    <a:lstStyle/>
                    <a:p>
                      <a:pPr algn="ctr" fontAlgn="ctr"/>
                      <a:r>
                        <a:rPr lang="ru-RU" sz="900" b="0" i="0" u="none" strike="noStrike">
                          <a:solidFill>
                            <a:srgbClr val="000000"/>
                          </a:solidFill>
                          <a:latin typeface="Arial"/>
                        </a:rPr>
                        <a:t>5,2</a:t>
                      </a:r>
                    </a:p>
                  </a:txBody>
                  <a:tcPr marL="9525" marR="9525" marT="9525" marB="0" anchor="ctr"/>
                </a:tc>
              </a:tr>
              <a:tr h="241103">
                <a:tc>
                  <a:txBody>
                    <a:bodyPr/>
                    <a:lstStyle/>
                    <a:p>
                      <a:pPr lvl="1" algn="l" fontAlgn="t"/>
                      <a:r>
                        <a:rPr lang="ka-GE" sz="900" b="1" i="0" u="none" strike="noStrike" dirty="0" smtClean="0">
                          <a:solidFill>
                            <a:srgbClr val="000000"/>
                          </a:solidFill>
                          <a:latin typeface="Sylfaen"/>
                        </a:rPr>
                        <a:t>გასართობი</a:t>
                      </a:r>
                      <a:r>
                        <a:rPr lang="af-ZA" sz="900" b="1" i="0" u="none" strike="noStrike" dirty="0" smtClean="0">
                          <a:solidFill>
                            <a:srgbClr val="000000"/>
                          </a:solidFill>
                          <a:latin typeface="Sylfaen"/>
                        </a:rPr>
                        <a:t> </a:t>
                      </a:r>
                      <a:r>
                        <a:rPr lang="ka-GE" sz="900" b="1" i="0" u="none" strike="noStrike" dirty="0" smtClean="0">
                          <a:solidFill>
                            <a:srgbClr val="000000"/>
                          </a:solidFill>
                          <a:latin typeface="Sylfaen"/>
                        </a:rPr>
                        <a:t>გადაცემები</a:t>
                      </a:r>
                      <a:endParaRPr lang="ka-GE" sz="900" b="1" i="0" u="none" strike="noStrike" dirty="0">
                        <a:solidFill>
                          <a:srgbClr val="000000"/>
                        </a:solidFill>
                        <a:latin typeface="Sylfaen"/>
                      </a:endParaRPr>
                    </a:p>
                  </a:txBody>
                  <a:tcPr marL="9525" marR="9525" marT="9525" marB="0"/>
                </a:tc>
                <a:tc>
                  <a:txBody>
                    <a:bodyPr/>
                    <a:lstStyle/>
                    <a:p>
                      <a:pPr algn="ctr" fontAlgn="ctr"/>
                      <a:r>
                        <a:rPr lang="ru-RU" sz="900" b="0" i="0" u="none" strike="noStrike">
                          <a:solidFill>
                            <a:srgbClr val="000000"/>
                          </a:solidFill>
                          <a:latin typeface="Arial"/>
                        </a:rPr>
                        <a:t>,5</a:t>
                      </a:r>
                    </a:p>
                  </a:txBody>
                  <a:tcPr marL="9525" marR="9525" marT="9525" marB="0" anchor="ctr"/>
                </a:tc>
                <a:tc>
                  <a:txBody>
                    <a:bodyPr/>
                    <a:lstStyle/>
                    <a:p>
                      <a:pPr algn="ctr" fontAlgn="ctr"/>
                      <a:r>
                        <a:rPr lang="ru-RU" sz="900" b="0" i="0" u="none" strike="noStrike">
                          <a:solidFill>
                            <a:srgbClr val="000000"/>
                          </a:solidFill>
                          <a:latin typeface="Arial"/>
                        </a:rPr>
                        <a:t>1,5</a:t>
                      </a:r>
                    </a:p>
                  </a:txBody>
                  <a:tcPr marL="9525" marR="9525" marT="9525" marB="0" anchor="ctr"/>
                </a:tc>
                <a:tc>
                  <a:txBody>
                    <a:bodyPr/>
                    <a:lstStyle/>
                    <a:p>
                      <a:pPr algn="ctr" fontAlgn="ctr"/>
                      <a:r>
                        <a:rPr lang="ru-RU" sz="900" b="0" i="0" u="none" strike="noStrike">
                          <a:solidFill>
                            <a:srgbClr val="000000"/>
                          </a:solidFill>
                          <a:latin typeface="Arial"/>
                        </a:rPr>
                        <a:t>1,3</a:t>
                      </a:r>
                    </a:p>
                  </a:txBody>
                  <a:tcPr marL="9525" marR="9525" marT="9525" marB="0" anchor="ctr"/>
                </a:tc>
                <a:tc>
                  <a:txBody>
                    <a:bodyPr/>
                    <a:lstStyle/>
                    <a:p>
                      <a:pPr algn="ctr" fontAlgn="ctr"/>
                      <a:r>
                        <a:rPr lang="ru-RU" sz="900" b="0" i="0" u="none" strike="noStrike">
                          <a:solidFill>
                            <a:srgbClr val="000000"/>
                          </a:solidFill>
                          <a:latin typeface="Arial"/>
                        </a:rPr>
                        <a:t>4,6</a:t>
                      </a:r>
                    </a:p>
                  </a:txBody>
                  <a:tcPr marL="9525" marR="9525" marT="9525" marB="0" anchor="ctr"/>
                </a:tc>
                <a:tc>
                  <a:txBody>
                    <a:bodyPr/>
                    <a:lstStyle/>
                    <a:p>
                      <a:pPr algn="ctr" fontAlgn="ctr"/>
                      <a:r>
                        <a:rPr lang="ru-RU" sz="900" b="0" i="0" u="none" strike="noStrike">
                          <a:solidFill>
                            <a:srgbClr val="000000"/>
                          </a:solidFill>
                          <a:latin typeface="Arial"/>
                        </a:rPr>
                        <a:t>4,6</a:t>
                      </a:r>
                    </a:p>
                  </a:txBody>
                  <a:tcPr marL="9525" marR="9525" marT="9525" marB="0" anchor="ctr"/>
                </a:tc>
              </a:tr>
              <a:tr h="241103">
                <a:tc>
                  <a:txBody>
                    <a:bodyPr/>
                    <a:lstStyle/>
                    <a:p>
                      <a:pPr lvl="1" algn="l" fontAlgn="t"/>
                      <a:r>
                        <a:rPr lang="ka-GE" sz="900" b="1" i="0" u="none" strike="noStrike">
                          <a:solidFill>
                            <a:srgbClr val="000000"/>
                          </a:solidFill>
                          <a:latin typeface="Sylfaen"/>
                        </a:rPr>
                        <a:t>თოქ</a:t>
                      </a:r>
                      <a:r>
                        <a:rPr lang="ka-GE" sz="900" b="1" i="0" u="none" strike="noStrike">
                          <a:solidFill>
                            <a:srgbClr val="000000"/>
                          </a:solidFill>
                          <a:latin typeface="Times New Roman"/>
                        </a:rPr>
                        <a:t>-</a:t>
                      </a:r>
                      <a:r>
                        <a:rPr lang="ka-GE" sz="900" b="1" i="0" u="none" strike="noStrike">
                          <a:solidFill>
                            <a:srgbClr val="000000"/>
                          </a:solidFill>
                          <a:latin typeface="Sylfaen"/>
                        </a:rPr>
                        <a:t>შოუ</a:t>
                      </a:r>
                    </a:p>
                  </a:txBody>
                  <a:tcPr marL="9525" marR="9525" marT="9525" marB="0"/>
                </a:tc>
                <a:tc>
                  <a:txBody>
                    <a:bodyPr/>
                    <a:lstStyle/>
                    <a:p>
                      <a:pPr algn="ctr" fontAlgn="ctr"/>
                      <a:r>
                        <a:rPr lang="ru-RU" sz="900" b="0" i="0" u="none" strike="noStrike">
                          <a:solidFill>
                            <a:srgbClr val="000000"/>
                          </a:solidFill>
                          <a:latin typeface="Arial"/>
                        </a:rPr>
                        <a:t>1,6</a:t>
                      </a:r>
                    </a:p>
                  </a:txBody>
                  <a:tcPr marL="9525" marR="9525" marT="9525" marB="0" anchor="ctr"/>
                </a:tc>
                <a:tc>
                  <a:txBody>
                    <a:bodyPr/>
                    <a:lstStyle/>
                    <a:p>
                      <a:pPr algn="ctr" fontAlgn="ctr"/>
                      <a:r>
                        <a:rPr lang="ru-RU" sz="900" b="0" i="0" u="none" strike="noStrike">
                          <a:solidFill>
                            <a:srgbClr val="000000"/>
                          </a:solidFill>
                          <a:latin typeface="Arial"/>
                        </a:rPr>
                        <a:t>,9</a:t>
                      </a:r>
                    </a:p>
                  </a:txBody>
                  <a:tcPr marL="9525" marR="9525" marT="9525" marB="0" anchor="ctr"/>
                </a:tc>
                <a:tc>
                  <a:txBody>
                    <a:bodyPr/>
                    <a:lstStyle/>
                    <a:p>
                      <a:pPr algn="ctr" fontAlgn="ctr"/>
                      <a:r>
                        <a:rPr lang="ru-RU" sz="900" b="0" i="0" u="none" strike="noStrike">
                          <a:solidFill>
                            <a:srgbClr val="000000"/>
                          </a:solidFill>
                          <a:latin typeface="Arial"/>
                        </a:rPr>
                        <a:t>2,4</a:t>
                      </a:r>
                    </a:p>
                  </a:txBody>
                  <a:tcPr marL="9525" marR="9525" marT="9525" marB="0" anchor="ctr"/>
                </a:tc>
                <a:tc>
                  <a:txBody>
                    <a:bodyPr/>
                    <a:lstStyle/>
                    <a:p>
                      <a:pPr algn="ctr" fontAlgn="ctr"/>
                      <a:r>
                        <a:rPr lang="ru-RU" sz="900" b="0" i="0" u="none" strike="noStrike">
                          <a:solidFill>
                            <a:srgbClr val="000000"/>
                          </a:solidFill>
                          <a:latin typeface="Arial"/>
                        </a:rPr>
                        <a:t>1,8</a:t>
                      </a:r>
                    </a:p>
                  </a:txBody>
                  <a:tcPr marL="9525" marR="9525" marT="9525" marB="0" anchor="ctr"/>
                </a:tc>
                <a:tc>
                  <a:txBody>
                    <a:bodyPr/>
                    <a:lstStyle/>
                    <a:p>
                      <a:pPr algn="ctr" fontAlgn="ctr"/>
                      <a:r>
                        <a:rPr lang="ru-RU" sz="900" b="0" i="0" u="none" strike="noStrike" dirty="0">
                          <a:solidFill>
                            <a:srgbClr val="000000"/>
                          </a:solidFill>
                          <a:latin typeface="Arial"/>
                        </a:rPr>
                        <a:t>5,9</a:t>
                      </a:r>
                    </a:p>
                  </a:txBody>
                  <a:tcPr marL="9525" marR="9525" marT="9525" marB="0" anchor="ctr"/>
                </a:tc>
              </a:tr>
              <a:tr h="241103">
                <a:tc>
                  <a:txBody>
                    <a:bodyPr/>
                    <a:lstStyle/>
                    <a:p>
                      <a:pPr lvl="1" algn="l" fontAlgn="t"/>
                      <a:r>
                        <a:rPr lang="ka-GE" sz="900" b="1" i="0" u="none" strike="noStrike" dirty="0" smtClean="0">
                          <a:solidFill>
                            <a:srgbClr val="000000"/>
                          </a:solidFill>
                          <a:latin typeface="Sylfaen"/>
                        </a:rPr>
                        <a:t>საბავშვო</a:t>
                      </a:r>
                      <a:r>
                        <a:rPr lang="af-ZA" sz="900" b="1" i="0" u="none" strike="noStrike" dirty="0" smtClean="0">
                          <a:solidFill>
                            <a:srgbClr val="000000"/>
                          </a:solidFill>
                          <a:latin typeface="Sylfaen"/>
                        </a:rPr>
                        <a:t> </a:t>
                      </a:r>
                      <a:r>
                        <a:rPr lang="ka-GE" sz="900" b="1" i="0" u="none" strike="noStrike" dirty="0" smtClean="0">
                          <a:solidFill>
                            <a:srgbClr val="000000"/>
                          </a:solidFill>
                          <a:latin typeface="Sylfaen"/>
                        </a:rPr>
                        <a:t>გადაცემა</a:t>
                      </a:r>
                      <a:endParaRPr lang="ka-GE" sz="900" b="1" i="0" u="none" strike="noStrike" dirty="0">
                        <a:solidFill>
                          <a:srgbClr val="000000"/>
                        </a:solidFill>
                        <a:latin typeface="Sylfaen"/>
                      </a:endParaRPr>
                    </a:p>
                  </a:txBody>
                  <a:tcPr marL="9525" marR="9525" marT="9525" marB="0"/>
                </a:tc>
                <a:tc>
                  <a:txBody>
                    <a:bodyPr/>
                    <a:lstStyle/>
                    <a:p>
                      <a:pPr algn="ctr" fontAlgn="ctr"/>
                      <a:r>
                        <a:rPr lang="ru-RU" sz="900" b="0" i="0" u="none" strike="noStrike">
                          <a:solidFill>
                            <a:srgbClr val="000000"/>
                          </a:solidFill>
                          <a:latin typeface="Arial"/>
                        </a:rPr>
                        <a:t>,9</a:t>
                      </a:r>
                    </a:p>
                  </a:txBody>
                  <a:tcPr marL="9525" marR="9525" marT="9525" marB="0" anchor="ctr"/>
                </a:tc>
                <a:tc>
                  <a:txBody>
                    <a:bodyPr/>
                    <a:lstStyle/>
                    <a:p>
                      <a:pPr algn="ctr" fontAlgn="ctr"/>
                      <a:r>
                        <a:rPr lang="ru-RU" sz="900" b="0" i="0" u="none" strike="noStrike">
                          <a:solidFill>
                            <a:srgbClr val="000000"/>
                          </a:solidFill>
                          <a:latin typeface="Arial"/>
                        </a:rPr>
                        <a:t>2,2</a:t>
                      </a:r>
                    </a:p>
                  </a:txBody>
                  <a:tcPr marL="9525" marR="9525" marT="9525" marB="0" anchor="ctr"/>
                </a:tc>
                <a:tc>
                  <a:txBody>
                    <a:bodyPr/>
                    <a:lstStyle/>
                    <a:p>
                      <a:pPr algn="ctr" fontAlgn="ctr"/>
                      <a:r>
                        <a:rPr lang="ru-RU" sz="900" b="0" i="0" u="none" strike="noStrike">
                          <a:solidFill>
                            <a:srgbClr val="000000"/>
                          </a:solidFill>
                          <a:latin typeface="Arial"/>
                        </a:rPr>
                        <a:t>1,4</a:t>
                      </a:r>
                    </a:p>
                  </a:txBody>
                  <a:tcPr marL="9525" marR="9525" marT="9525" marB="0" anchor="ctr"/>
                </a:tc>
                <a:tc>
                  <a:txBody>
                    <a:bodyPr/>
                    <a:lstStyle/>
                    <a:p>
                      <a:pPr algn="ctr" fontAlgn="ctr"/>
                      <a:r>
                        <a:rPr lang="ru-RU" sz="900" b="0" i="0" u="none" strike="noStrike">
                          <a:solidFill>
                            <a:srgbClr val="000000"/>
                          </a:solidFill>
                          <a:latin typeface="Arial"/>
                        </a:rPr>
                        <a:t>1,8</a:t>
                      </a:r>
                    </a:p>
                  </a:txBody>
                  <a:tcPr marL="9525" marR="9525" marT="9525" marB="0" anchor="ctr"/>
                </a:tc>
                <a:tc>
                  <a:txBody>
                    <a:bodyPr/>
                    <a:lstStyle/>
                    <a:p>
                      <a:pPr algn="ctr" fontAlgn="ctr"/>
                      <a:r>
                        <a:rPr lang="ru-RU" sz="900" b="0" i="0" u="none" strike="noStrike">
                          <a:solidFill>
                            <a:srgbClr val="000000"/>
                          </a:solidFill>
                          <a:latin typeface="Arial"/>
                        </a:rPr>
                        <a:t>4,2</a:t>
                      </a:r>
                    </a:p>
                  </a:txBody>
                  <a:tcPr marL="9525" marR="9525" marT="9525" marB="0" anchor="ctr"/>
                </a:tc>
              </a:tr>
              <a:tr h="241103">
                <a:tc>
                  <a:txBody>
                    <a:bodyPr/>
                    <a:lstStyle/>
                    <a:p>
                      <a:pPr lvl="1" algn="l" fontAlgn="t"/>
                      <a:r>
                        <a:rPr lang="ka-GE" sz="900" b="1" i="0" u="none" strike="noStrike" dirty="0" smtClean="0">
                          <a:solidFill>
                            <a:srgbClr val="000000"/>
                          </a:solidFill>
                          <a:latin typeface="Sylfaen"/>
                        </a:rPr>
                        <a:t>რეალითი</a:t>
                      </a:r>
                      <a:r>
                        <a:rPr lang="af-ZA" sz="900" b="1" i="0" u="none" strike="noStrike" dirty="0" smtClean="0">
                          <a:solidFill>
                            <a:srgbClr val="000000"/>
                          </a:solidFill>
                          <a:latin typeface="Sylfaen"/>
                        </a:rPr>
                        <a:t> </a:t>
                      </a:r>
                      <a:r>
                        <a:rPr lang="ka-GE" sz="900" b="1" i="0" u="none" strike="noStrike" dirty="0" smtClean="0">
                          <a:solidFill>
                            <a:srgbClr val="000000"/>
                          </a:solidFill>
                          <a:latin typeface="Sylfaen"/>
                        </a:rPr>
                        <a:t>შოუ</a:t>
                      </a:r>
                      <a:endParaRPr lang="ka-GE" sz="900" b="1" i="0" u="none" strike="noStrike" dirty="0">
                        <a:solidFill>
                          <a:srgbClr val="000000"/>
                        </a:solidFill>
                        <a:latin typeface="Sylfaen"/>
                      </a:endParaRPr>
                    </a:p>
                  </a:txBody>
                  <a:tcPr marL="9525" marR="9525" marT="9525" marB="0"/>
                </a:tc>
                <a:tc>
                  <a:txBody>
                    <a:bodyPr/>
                    <a:lstStyle/>
                    <a:p>
                      <a:pPr algn="ctr" fontAlgn="ctr"/>
                      <a:r>
                        <a:rPr lang="ru-RU" sz="900" b="0" i="0" u="none" strike="noStrike">
                          <a:solidFill>
                            <a:srgbClr val="000000"/>
                          </a:solidFill>
                          <a:latin typeface="Arial"/>
                        </a:rPr>
                        <a:t>,5</a:t>
                      </a:r>
                    </a:p>
                  </a:txBody>
                  <a:tcPr marL="9525" marR="9525" marT="9525" marB="0" anchor="ctr"/>
                </a:tc>
                <a:tc>
                  <a:txBody>
                    <a:bodyPr/>
                    <a:lstStyle/>
                    <a:p>
                      <a:pPr algn="ctr" fontAlgn="ctr"/>
                      <a:r>
                        <a:rPr lang="ru-RU" sz="900" b="0" i="0" u="none" strike="noStrike">
                          <a:solidFill>
                            <a:srgbClr val="000000"/>
                          </a:solidFill>
                          <a:latin typeface="Arial"/>
                        </a:rPr>
                        <a:t>,7</a:t>
                      </a:r>
                    </a:p>
                  </a:txBody>
                  <a:tcPr marL="9525" marR="9525" marT="9525" marB="0" anchor="ctr"/>
                </a:tc>
                <a:tc>
                  <a:txBody>
                    <a:bodyPr/>
                    <a:lstStyle/>
                    <a:p>
                      <a:pPr algn="ctr" fontAlgn="ctr"/>
                      <a:r>
                        <a:rPr lang="ru-RU" sz="900" b="0" i="0" u="none" strike="noStrike">
                          <a:solidFill>
                            <a:srgbClr val="000000"/>
                          </a:solidFill>
                          <a:latin typeface="Arial"/>
                        </a:rPr>
                        <a:t>,7</a:t>
                      </a:r>
                    </a:p>
                  </a:txBody>
                  <a:tcPr marL="9525" marR="9525" marT="9525" marB="0" anchor="ctr"/>
                </a:tc>
                <a:tc>
                  <a:txBody>
                    <a:bodyPr/>
                    <a:lstStyle/>
                    <a:p>
                      <a:pPr algn="ctr" fontAlgn="ctr"/>
                      <a:r>
                        <a:rPr lang="ru-RU" sz="900" b="0" i="0" u="none" strike="noStrike">
                          <a:solidFill>
                            <a:srgbClr val="000000"/>
                          </a:solidFill>
                          <a:latin typeface="Arial"/>
                        </a:rPr>
                        <a:t>4,0</a:t>
                      </a:r>
                    </a:p>
                  </a:txBody>
                  <a:tcPr marL="9525" marR="9525" marT="9525" marB="0" anchor="ctr"/>
                </a:tc>
                <a:tc>
                  <a:txBody>
                    <a:bodyPr/>
                    <a:lstStyle/>
                    <a:p>
                      <a:pPr algn="ctr" fontAlgn="ctr"/>
                      <a:r>
                        <a:rPr lang="ru-RU" sz="900" b="0" i="0" u="none" strike="noStrike" dirty="0">
                          <a:solidFill>
                            <a:srgbClr val="000000"/>
                          </a:solidFill>
                          <a:latin typeface="Arial"/>
                        </a:rPr>
                        <a:t>1,8</a:t>
                      </a:r>
                    </a:p>
                  </a:txBody>
                  <a:tcPr marL="9525" marR="9525" marT="9525" marB="0" anchor="ctr"/>
                </a:tc>
              </a:tr>
              <a:tr h="241103">
                <a:tc>
                  <a:txBody>
                    <a:bodyPr/>
                    <a:lstStyle/>
                    <a:p>
                      <a:pPr lvl="1" algn="l" fontAlgn="t"/>
                      <a:r>
                        <a:rPr lang="ka-GE" sz="900" b="1" i="0" u="none" strike="noStrike" dirty="0" smtClean="0">
                          <a:solidFill>
                            <a:srgbClr val="000000"/>
                          </a:solidFill>
                          <a:latin typeface="Sylfaen"/>
                        </a:rPr>
                        <a:t>საგანმანათლებლო</a:t>
                      </a:r>
                      <a:r>
                        <a:rPr lang="af-ZA" sz="900" b="1" i="0" u="none" strike="noStrike" dirty="0" smtClean="0">
                          <a:solidFill>
                            <a:srgbClr val="000000"/>
                          </a:solidFill>
                          <a:latin typeface="Sylfaen"/>
                        </a:rPr>
                        <a:t> </a:t>
                      </a:r>
                      <a:r>
                        <a:rPr lang="ka-GE" sz="900" b="1" i="0" u="none" strike="noStrike" dirty="0" smtClean="0">
                          <a:solidFill>
                            <a:srgbClr val="000000"/>
                          </a:solidFill>
                          <a:latin typeface="Sylfaen"/>
                        </a:rPr>
                        <a:t>გადაცემები</a:t>
                      </a:r>
                      <a:endParaRPr lang="ka-GE" sz="900" b="1" i="0" u="none" strike="noStrike" dirty="0">
                        <a:solidFill>
                          <a:srgbClr val="000000"/>
                        </a:solidFill>
                        <a:latin typeface="Sylfaen"/>
                      </a:endParaRPr>
                    </a:p>
                  </a:txBody>
                  <a:tcPr marL="9525" marR="9525" marT="9525" marB="0"/>
                </a:tc>
                <a:tc>
                  <a:txBody>
                    <a:bodyPr/>
                    <a:lstStyle/>
                    <a:p>
                      <a:pPr algn="ctr" fontAlgn="ctr"/>
                      <a:r>
                        <a:rPr lang="ru-RU" sz="900" b="0" i="0" u="none" strike="noStrike">
                          <a:solidFill>
                            <a:srgbClr val="000000"/>
                          </a:solidFill>
                          <a:latin typeface="Arial"/>
                        </a:rPr>
                        <a:t>1,8</a:t>
                      </a:r>
                    </a:p>
                  </a:txBody>
                  <a:tcPr marL="9525" marR="9525" marT="9525" marB="0" anchor="ctr"/>
                </a:tc>
                <a:tc>
                  <a:txBody>
                    <a:bodyPr/>
                    <a:lstStyle/>
                    <a:p>
                      <a:pPr algn="ctr" fontAlgn="ctr"/>
                      <a:r>
                        <a:rPr lang="ru-RU" sz="900" b="0" i="0" u="none" strike="noStrike">
                          <a:solidFill>
                            <a:srgbClr val="000000"/>
                          </a:solidFill>
                          <a:latin typeface="Arial"/>
                        </a:rPr>
                        <a:t>2,0</a:t>
                      </a:r>
                    </a:p>
                  </a:txBody>
                  <a:tcPr marL="9525" marR="9525" marT="9525" marB="0" anchor="ctr"/>
                </a:tc>
                <a:tc>
                  <a:txBody>
                    <a:bodyPr/>
                    <a:lstStyle/>
                    <a:p>
                      <a:pPr algn="ctr" fontAlgn="ctr"/>
                      <a:r>
                        <a:rPr lang="ru-RU" sz="900" b="0" i="0" u="none" strike="noStrike">
                          <a:solidFill>
                            <a:srgbClr val="000000"/>
                          </a:solidFill>
                          <a:latin typeface="Arial"/>
                        </a:rPr>
                        <a:t>8,7</a:t>
                      </a:r>
                    </a:p>
                  </a:txBody>
                  <a:tcPr marL="9525" marR="9525" marT="9525" marB="0" anchor="ctr"/>
                </a:tc>
                <a:tc>
                  <a:txBody>
                    <a:bodyPr/>
                    <a:lstStyle/>
                    <a:p>
                      <a:pPr algn="ctr" fontAlgn="ctr"/>
                      <a:r>
                        <a:rPr lang="ru-RU" sz="900" b="0" i="0" u="none" strike="noStrike">
                          <a:solidFill>
                            <a:srgbClr val="000000"/>
                          </a:solidFill>
                          <a:latin typeface="Arial"/>
                        </a:rPr>
                        <a:t>4,8</a:t>
                      </a:r>
                    </a:p>
                  </a:txBody>
                  <a:tcPr marL="9525" marR="9525" marT="9525" marB="0" anchor="ctr"/>
                </a:tc>
                <a:tc>
                  <a:txBody>
                    <a:bodyPr/>
                    <a:lstStyle/>
                    <a:p>
                      <a:pPr algn="ctr" fontAlgn="ctr"/>
                      <a:r>
                        <a:rPr lang="ru-RU" sz="900" b="0" i="0" u="none" strike="noStrike" dirty="0">
                          <a:solidFill>
                            <a:srgbClr val="000000"/>
                          </a:solidFill>
                          <a:latin typeface="Arial"/>
                        </a:rPr>
                        <a:t>3,9</a:t>
                      </a:r>
                    </a:p>
                  </a:txBody>
                  <a:tcPr marL="9525" marR="9525" marT="9525" marB="0" anchor="ctr"/>
                </a:tc>
              </a:tr>
              <a:tr h="241103">
                <a:tc>
                  <a:txBody>
                    <a:bodyPr/>
                    <a:lstStyle/>
                    <a:p>
                      <a:pPr lvl="1" algn="l" fontAlgn="t"/>
                      <a:r>
                        <a:rPr lang="ka-GE" sz="900" b="1" i="0" u="none" strike="noStrike" dirty="0" smtClean="0">
                          <a:solidFill>
                            <a:srgbClr val="000000"/>
                          </a:solidFill>
                          <a:latin typeface="Sylfaen"/>
                        </a:rPr>
                        <a:t>გადაცემები</a:t>
                      </a:r>
                      <a:r>
                        <a:rPr lang="af-ZA" sz="900" b="1" i="0" u="none" strike="noStrike" dirty="0" smtClean="0">
                          <a:solidFill>
                            <a:srgbClr val="000000"/>
                          </a:solidFill>
                          <a:latin typeface="Sylfaen"/>
                        </a:rPr>
                        <a:t> </a:t>
                      </a:r>
                      <a:r>
                        <a:rPr lang="ka-GE" sz="900" b="1" i="0" u="none" strike="noStrike" dirty="0" smtClean="0">
                          <a:solidFill>
                            <a:srgbClr val="000000"/>
                          </a:solidFill>
                          <a:latin typeface="Sylfaen"/>
                        </a:rPr>
                        <a:t>სოციალურად</a:t>
                      </a:r>
                      <a:r>
                        <a:rPr lang="af-ZA" sz="900" b="1" i="0" u="none" strike="noStrike" dirty="0" smtClean="0">
                          <a:solidFill>
                            <a:srgbClr val="000000"/>
                          </a:solidFill>
                          <a:latin typeface="Sylfaen"/>
                        </a:rPr>
                        <a:t> </a:t>
                      </a:r>
                      <a:r>
                        <a:rPr lang="ka-GE" sz="900" b="1" i="0" u="none" strike="noStrike" dirty="0" smtClean="0">
                          <a:solidFill>
                            <a:srgbClr val="000000"/>
                          </a:solidFill>
                          <a:latin typeface="Sylfaen"/>
                        </a:rPr>
                        <a:t>აქტუალურ</a:t>
                      </a:r>
                      <a:r>
                        <a:rPr lang="af-ZA" sz="900" b="1" i="0" u="none" strike="noStrike" dirty="0" smtClean="0">
                          <a:solidFill>
                            <a:srgbClr val="000000"/>
                          </a:solidFill>
                          <a:latin typeface="Sylfaen"/>
                        </a:rPr>
                        <a:t> </a:t>
                      </a:r>
                      <a:r>
                        <a:rPr lang="ka-GE" sz="900" b="1" i="0" u="none" strike="noStrike" dirty="0" smtClean="0">
                          <a:solidFill>
                            <a:srgbClr val="000000"/>
                          </a:solidFill>
                          <a:latin typeface="Sylfaen"/>
                        </a:rPr>
                        <a:t>თემებზე</a:t>
                      </a:r>
                      <a:endParaRPr lang="ka-GE" sz="900" b="1" i="0" u="none" strike="noStrike" dirty="0">
                        <a:solidFill>
                          <a:srgbClr val="000000"/>
                        </a:solidFill>
                        <a:latin typeface="Sylfaen"/>
                      </a:endParaRPr>
                    </a:p>
                  </a:txBody>
                  <a:tcPr marL="9525" marR="9525" marT="9525" marB="0"/>
                </a:tc>
                <a:tc>
                  <a:txBody>
                    <a:bodyPr/>
                    <a:lstStyle/>
                    <a:p>
                      <a:pPr algn="ctr" fontAlgn="ctr"/>
                      <a:r>
                        <a:rPr lang="ru-RU" sz="900" b="0" i="0" u="none" strike="noStrike">
                          <a:solidFill>
                            <a:srgbClr val="000000"/>
                          </a:solidFill>
                          <a:latin typeface="Arial"/>
                        </a:rPr>
                        <a:t>2,7</a:t>
                      </a:r>
                    </a:p>
                  </a:txBody>
                  <a:tcPr marL="9525" marR="9525" marT="9525" marB="0" anchor="ctr"/>
                </a:tc>
                <a:tc>
                  <a:txBody>
                    <a:bodyPr/>
                    <a:lstStyle/>
                    <a:p>
                      <a:pPr algn="ctr" fontAlgn="ctr"/>
                      <a:r>
                        <a:rPr lang="ru-RU" sz="900" b="0" i="0" u="none" strike="noStrike">
                          <a:solidFill>
                            <a:srgbClr val="000000"/>
                          </a:solidFill>
                          <a:latin typeface="Arial"/>
                        </a:rPr>
                        <a:t>7,3</a:t>
                      </a:r>
                    </a:p>
                  </a:txBody>
                  <a:tcPr marL="9525" marR="9525" marT="9525" marB="0" anchor="ctr"/>
                </a:tc>
                <a:tc>
                  <a:txBody>
                    <a:bodyPr/>
                    <a:lstStyle/>
                    <a:p>
                      <a:pPr algn="ctr" fontAlgn="ctr"/>
                      <a:r>
                        <a:rPr lang="ru-RU" sz="900" b="0" i="0" u="none" strike="noStrike">
                          <a:solidFill>
                            <a:srgbClr val="000000"/>
                          </a:solidFill>
                          <a:latin typeface="Arial"/>
                        </a:rPr>
                        <a:t>2,5</a:t>
                      </a:r>
                    </a:p>
                  </a:txBody>
                  <a:tcPr marL="9525" marR="9525" marT="9525" marB="0" anchor="ctr"/>
                </a:tc>
                <a:tc>
                  <a:txBody>
                    <a:bodyPr/>
                    <a:lstStyle/>
                    <a:p>
                      <a:pPr algn="ctr" fontAlgn="ctr"/>
                      <a:r>
                        <a:rPr lang="ru-RU" sz="900" b="0" i="0" u="none" strike="noStrike">
                          <a:solidFill>
                            <a:srgbClr val="000000"/>
                          </a:solidFill>
                          <a:latin typeface="Arial"/>
                        </a:rPr>
                        <a:t>2,8</a:t>
                      </a:r>
                    </a:p>
                  </a:txBody>
                  <a:tcPr marL="9525" marR="9525" marT="9525" marB="0" anchor="ctr"/>
                </a:tc>
                <a:tc>
                  <a:txBody>
                    <a:bodyPr/>
                    <a:lstStyle/>
                    <a:p>
                      <a:pPr algn="ctr" fontAlgn="ctr"/>
                      <a:r>
                        <a:rPr lang="ru-RU" sz="900" b="0" i="0" u="none" strike="noStrike">
                          <a:solidFill>
                            <a:srgbClr val="000000"/>
                          </a:solidFill>
                          <a:latin typeface="Arial"/>
                        </a:rPr>
                        <a:t>5,4</a:t>
                      </a:r>
                    </a:p>
                  </a:txBody>
                  <a:tcPr marL="9525" marR="9525" marT="9525" marB="0" anchor="ctr"/>
                </a:tc>
              </a:tr>
              <a:tr h="241103">
                <a:tc>
                  <a:txBody>
                    <a:bodyPr/>
                    <a:lstStyle/>
                    <a:p>
                      <a:pPr lvl="1" algn="l" fontAlgn="t"/>
                      <a:r>
                        <a:rPr lang="ka-GE" sz="900" b="1" i="0" u="none" strike="noStrike" dirty="0">
                          <a:solidFill>
                            <a:srgbClr val="000000"/>
                          </a:solidFill>
                          <a:latin typeface="Sylfaen"/>
                        </a:rPr>
                        <a:t>საზოგადოებრივი გადაცემები</a:t>
                      </a:r>
                    </a:p>
                  </a:txBody>
                  <a:tcPr marL="9525" marR="9525" marT="9525" marB="0"/>
                </a:tc>
                <a:tc>
                  <a:txBody>
                    <a:bodyPr/>
                    <a:lstStyle/>
                    <a:p>
                      <a:pPr algn="ctr" fontAlgn="ctr"/>
                      <a:r>
                        <a:rPr lang="ru-RU" sz="900" b="0" i="0" u="none" strike="noStrike">
                          <a:solidFill>
                            <a:srgbClr val="000000"/>
                          </a:solidFill>
                          <a:latin typeface="Arial"/>
                        </a:rPr>
                        <a:t>7,8</a:t>
                      </a:r>
                    </a:p>
                  </a:txBody>
                  <a:tcPr marL="9525" marR="9525" marT="9525" marB="0" anchor="ctr"/>
                </a:tc>
                <a:tc>
                  <a:txBody>
                    <a:bodyPr/>
                    <a:lstStyle/>
                    <a:p>
                      <a:pPr algn="ctr" fontAlgn="ctr"/>
                      <a:r>
                        <a:rPr lang="ru-RU" sz="900" b="0" i="0" u="none" strike="noStrike">
                          <a:solidFill>
                            <a:srgbClr val="000000"/>
                          </a:solidFill>
                          <a:latin typeface="Arial"/>
                        </a:rPr>
                        <a:t>3,6</a:t>
                      </a:r>
                    </a:p>
                  </a:txBody>
                  <a:tcPr marL="9525" marR="9525" marT="9525" marB="0" anchor="ctr"/>
                </a:tc>
                <a:tc>
                  <a:txBody>
                    <a:bodyPr/>
                    <a:lstStyle/>
                    <a:p>
                      <a:pPr algn="ctr" fontAlgn="ctr"/>
                      <a:r>
                        <a:rPr lang="ru-RU" sz="900" b="0" i="0" u="none" strike="noStrike">
                          <a:solidFill>
                            <a:srgbClr val="000000"/>
                          </a:solidFill>
                          <a:latin typeface="Arial"/>
                        </a:rPr>
                        <a:t>2,4</a:t>
                      </a:r>
                    </a:p>
                  </a:txBody>
                  <a:tcPr marL="9525" marR="9525" marT="9525" marB="0" anchor="ctr"/>
                </a:tc>
                <a:tc>
                  <a:txBody>
                    <a:bodyPr/>
                    <a:lstStyle/>
                    <a:p>
                      <a:pPr algn="ctr" fontAlgn="ctr"/>
                      <a:r>
                        <a:rPr lang="ru-RU" sz="900" b="0" i="0" u="none" strike="noStrike">
                          <a:solidFill>
                            <a:srgbClr val="000000"/>
                          </a:solidFill>
                          <a:latin typeface="Arial"/>
                        </a:rPr>
                        <a:t>2,9</a:t>
                      </a:r>
                    </a:p>
                  </a:txBody>
                  <a:tcPr marL="9525" marR="9525" marT="9525" marB="0" anchor="ctr"/>
                </a:tc>
                <a:tc>
                  <a:txBody>
                    <a:bodyPr/>
                    <a:lstStyle/>
                    <a:p>
                      <a:pPr algn="ctr" fontAlgn="ctr"/>
                      <a:r>
                        <a:rPr lang="ru-RU" sz="900" b="0" i="0" u="none" strike="noStrike" dirty="0">
                          <a:solidFill>
                            <a:srgbClr val="000000"/>
                          </a:solidFill>
                          <a:latin typeface="Arial"/>
                        </a:rPr>
                        <a:t>3,1</a:t>
                      </a:r>
                    </a:p>
                  </a:txBody>
                  <a:tcPr marL="9525" marR="9525" marT="9525" marB="0" anchor="ctr"/>
                </a:tc>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5984" y="142852"/>
            <a:ext cx="6615130" cy="785818"/>
          </a:xfrm>
        </p:spPr>
        <p:style>
          <a:lnRef idx="0">
            <a:schemeClr val="accent1"/>
          </a:lnRef>
          <a:fillRef idx="3">
            <a:schemeClr val="accent1"/>
          </a:fillRef>
          <a:effectRef idx="3">
            <a:schemeClr val="accent1"/>
          </a:effectRef>
          <a:fontRef idx="minor">
            <a:schemeClr val="lt1"/>
          </a:fontRef>
        </p:style>
        <p:txBody>
          <a:bodyPr>
            <a:noAutofit/>
          </a:bodyPr>
          <a:lstStyle/>
          <a:p>
            <a:r>
              <a:rPr lang="af-ZA" sz="1400" b="1" dirty="0" smtClean="0"/>
              <a:t>A16. </a:t>
            </a:r>
            <a:r>
              <a:rPr lang="ka-GE" sz="1400" b="1" dirty="0" smtClean="0"/>
              <a:t>გთხოვთ გვითხრათ, არის თუ არა ისეთი გადაცემები აჭარის ტელევიზიის ეთერში, რომლის ყველა ან თითქმის ყველა გამოშვებას უყურებთ და ამ გადაცემების საყურებლად  გამოყოფილი გაქვთ დრო?</a:t>
            </a:r>
            <a:endParaRPr lang="ru-RU" sz="1400" b="1" dirty="0"/>
          </a:p>
        </p:txBody>
      </p:sp>
      <p:graphicFrame>
        <p:nvGraphicFramePr>
          <p:cNvPr id="4" name="Содержимое 3"/>
          <p:cNvGraphicFramePr>
            <a:graphicFrameLocks noGrp="1"/>
          </p:cNvGraphicFramePr>
          <p:nvPr>
            <p:ph idx="1"/>
          </p:nvPr>
        </p:nvGraphicFramePr>
        <p:xfrm>
          <a:off x="357158" y="1357298"/>
          <a:ext cx="8572560" cy="521497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5984" y="142852"/>
            <a:ext cx="6615130" cy="928694"/>
          </a:xfrm>
        </p:spPr>
        <p:style>
          <a:lnRef idx="0">
            <a:schemeClr val="accent1"/>
          </a:lnRef>
          <a:fillRef idx="3">
            <a:schemeClr val="accent1"/>
          </a:fillRef>
          <a:effectRef idx="3">
            <a:schemeClr val="accent1"/>
          </a:effectRef>
          <a:fontRef idx="minor">
            <a:schemeClr val="lt1"/>
          </a:fontRef>
        </p:style>
        <p:txBody>
          <a:bodyPr>
            <a:noAutofit/>
          </a:bodyPr>
          <a:lstStyle/>
          <a:p>
            <a:r>
              <a:rPr lang="af-ZA" sz="1600" dirty="0" smtClean="0"/>
              <a:t>A17. </a:t>
            </a:r>
            <a:r>
              <a:rPr lang="ka-GE" sz="1600" dirty="0" smtClean="0"/>
              <a:t>გთხოვთ დაასახელოთ ის კონკრეტული გადაცემები, რომელსაც თქვენ  ყოველთვის ან თითქმის ყოველთვის უყურებთ აჭარის სატელევიზიო არხზე. გთხოვთ დაასახელოთ გადაცემის სახელი.</a:t>
            </a:r>
            <a:r>
              <a:rPr lang="af-ZA" sz="1600" dirty="0" smtClean="0"/>
              <a:t/>
            </a:r>
            <a:br>
              <a:rPr lang="af-ZA" sz="1600" dirty="0" smtClean="0"/>
            </a:br>
            <a:endParaRPr lang="ru-RU" sz="1600" dirty="0"/>
          </a:p>
        </p:txBody>
      </p:sp>
      <p:graphicFrame>
        <p:nvGraphicFramePr>
          <p:cNvPr id="4" name="Содержимое 3"/>
          <p:cNvGraphicFramePr>
            <a:graphicFrameLocks noGrp="1"/>
          </p:cNvGraphicFramePr>
          <p:nvPr>
            <p:ph idx="1"/>
          </p:nvPr>
        </p:nvGraphicFramePr>
        <p:xfrm>
          <a:off x="214282" y="1214422"/>
          <a:ext cx="8786874" cy="5500726"/>
        </p:xfrm>
        <a:graphic>
          <a:graphicData uri="http://schemas.openxmlformats.org/drawingml/2006/chart">
            <c:chart xmlns:c="http://schemas.openxmlformats.org/drawingml/2006/chart" xmlns:r="http://schemas.openxmlformats.org/officeDocument/2006/relationships" r:id="rId2"/>
          </a:graphicData>
        </a:graphic>
      </p:graphicFrame>
      <p:sp>
        <p:nvSpPr>
          <p:cNvPr id="5" name="Скругленный прямоугольник 4"/>
          <p:cNvSpPr/>
          <p:nvPr/>
        </p:nvSpPr>
        <p:spPr>
          <a:xfrm>
            <a:off x="5857884" y="3714752"/>
            <a:ext cx="2357454" cy="1500198"/>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f-ZA" sz="1600" dirty="0" smtClean="0"/>
              <a:t>კითხვას პასუხობენ ის რესპონდენტები, რომლებმაც </a:t>
            </a:r>
            <a:r>
              <a:rPr lang="en-US" sz="1600" dirty="0" smtClean="0"/>
              <a:t>A16 </a:t>
            </a:r>
            <a:r>
              <a:rPr lang="af-ZA" sz="1600" dirty="0" smtClean="0"/>
              <a:t>კითხვაზე უპასუხეს - ”დიახ” (46,7%)</a:t>
            </a:r>
            <a:endParaRPr lang="ru-RU" sz="16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5984" y="142852"/>
            <a:ext cx="6615130" cy="654032"/>
          </a:xfrm>
        </p:spPr>
        <p:style>
          <a:lnRef idx="0">
            <a:schemeClr val="accent1"/>
          </a:lnRef>
          <a:fillRef idx="3">
            <a:schemeClr val="accent1"/>
          </a:fillRef>
          <a:effectRef idx="3">
            <a:schemeClr val="accent1"/>
          </a:effectRef>
          <a:fontRef idx="minor">
            <a:schemeClr val="lt1"/>
          </a:fontRef>
        </p:style>
        <p:txBody>
          <a:bodyPr>
            <a:normAutofit/>
          </a:bodyPr>
          <a:lstStyle/>
          <a:p>
            <a:r>
              <a:rPr lang="af-ZA" sz="1400" b="1" dirty="0" smtClean="0"/>
              <a:t>A18. </a:t>
            </a:r>
            <a:r>
              <a:rPr lang="ka-GE" sz="1400" b="1" dirty="0" smtClean="0"/>
              <a:t>რა უნდა გააკეთოს  აჭარის ტელევიზიამ, რომ მათი რეიტინგი ამაღლდეს?</a:t>
            </a:r>
            <a:endParaRPr lang="ru-RU" sz="1400" b="1" dirty="0"/>
          </a:p>
        </p:txBody>
      </p:sp>
      <p:graphicFrame>
        <p:nvGraphicFramePr>
          <p:cNvPr id="8" name="Содержимое 7"/>
          <p:cNvGraphicFramePr>
            <a:graphicFrameLocks noGrp="1"/>
          </p:cNvGraphicFramePr>
          <p:nvPr>
            <p:ph idx="1"/>
          </p:nvPr>
        </p:nvGraphicFramePr>
        <p:xfrm>
          <a:off x="142844" y="928670"/>
          <a:ext cx="8858312" cy="592933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Содержимое 4"/>
          <p:cNvGraphicFramePr>
            <a:graphicFrameLocks noGrp="1"/>
          </p:cNvGraphicFramePr>
          <p:nvPr>
            <p:ph idx="1"/>
          </p:nvPr>
        </p:nvGraphicFramePr>
        <p:xfrm>
          <a:off x="142844" y="928670"/>
          <a:ext cx="8858312" cy="5786478"/>
        </p:xfrm>
        <a:graphic>
          <a:graphicData uri="http://schemas.openxmlformats.org/drawingml/2006/chart">
            <c:chart xmlns:c="http://schemas.openxmlformats.org/drawingml/2006/chart" xmlns:r="http://schemas.openxmlformats.org/officeDocument/2006/relationships" r:id="rId2"/>
          </a:graphicData>
        </a:graphic>
      </p:graphicFrame>
      <p:sp>
        <p:nvSpPr>
          <p:cNvPr id="4" name="Заголовок 1"/>
          <p:cNvSpPr txBox="1">
            <a:spLocks/>
          </p:cNvSpPr>
          <p:nvPr/>
        </p:nvSpPr>
        <p:spPr>
          <a:xfrm>
            <a:off x="2285984" y="142852"/>
            <a:ext cx="6615130" cy="65403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af-ZA" sz="1400" b="1" i="0" u="none" strike="noStrike" kern="1200" cap="none" spc="0" normalizeH="0" baseline="0" noProof="0" dirty="0" smtClean="0">
                <a:ln>
                  <a:noFill/>
                </a:ln>
                <a:solidFill>
                  <a:schemeClr val="lt1"/>
                </a:solidFill>
                <a:effectLst/>
                <a:uLnTx/>
                <a:uFillTx/>
                <a:latin typeface="+mn-lt"/>
                <a:ea typeface="+mn-ea"/>
                <a:cs typeface="+mn-cs"/>
              </a:rPr>
              <a:t>A19.</a:t>
            </a:r>
            <a:r>
              <a:rPr kumimoji="0" lang="af-ZA" sz="1400" b="1" i="0" u="none" strike="noStrike" kern="1200" cap="none" spc="0" normalizeH="0" noProof="0" dirty="0" smtClean="0">
                <a:ln>
                  <a:noFill/>
                </a:ln>
                <a:solidFill>
                  <a:schemeClr val="lt1"/>
                </a:solidFill>
                <a:effectLst/>
                <a:uLnTx/>
                <a:uFillTx/>
                <a:latin typeface="+mn-lt"/>
                <a:ea typeface="+mn-ea"/>
                <a:cs typeface="+mn-cs"/>
              </a:rPr>
              <a:t> გთხოვთ, შეაფასოთ აჭარის ტელევიზიის პოლიტიკური თოქ-შოუები. როგორ ფიქრობთ, რით განსხვავდება, უკეთესია ან უარესია აჭარის ტელევიზიის პოლიტიკური თოქ-შოუები სხვა არხის პოლიტიკური თოქ-შოუებიდან?</a:t>
            </a:r>
            <a:endParaRPr kumimoji="0" lang="ru-RU" sz="1400" b="1" i="0" u="none" strike="noStrike" kern="1200" cap="none" spc="0" normalizeH="0" baseline="0" noProof="0" dirty="0">
              <a:ln>
                <a:noFill/>
              </a:ln>
              <a:solidFill>
                <a:schemeClr val="lt1"/>
              </a:solidFill>
              <a:effectLst/>
              <a:uLnTx/>
              <a:uFillTx/>
              <a:latin typeface="+mn-lt"/>
              <a:ea typeface="+mn-ea"/>
              <a:cs typeface="+mn-cs"/>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Содержимое 4"/>
          <p:cNvGraphicFramePr>
            <a:graphicFrameLocks noGrp="1"/>
          </p:cNvGraphicFramePr>
          <p:nvPr>
            <p:ph idx="1"/>
          </p:nvPr>
        </p:nvGraphicFramePr>
        <p:xfrm>
          <a:off x="142844" y="857232"/>
          <a:ext cx="8858312" cy="5786478"/>
        </p:xfrm>
        <a:graphic>
          <a:graphicData uri="http://schemas.openxmlformats.org/drawingml/2006/chart">
            <c:chart xmlns:c="http://schemas.openxmlformats.org/drawingml/2006/chart" xmlns:r="http://schemas.openxmlformats.org/officeDocument/2006/relationships" r:id="rId2"/>
          </a:graphicData>
        </a:graphic>
      </p:graphicFrame>
      <p:sp>
        <p:nvSpPr>
          <p:cNvPr id="4" name="Заголовок 1"/>
          <p:cNvSpPr txBox="1">
            <a:spLocks/>
          </p:cNvSpPr>
          <p:nvPr/>
        </p:nvSpPr>
        <p:spPr>
          <a:xfrm>
            <a:off x="2285984" y="142852"/>
            <a:ext cx="6615130" cy="65403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af-ZA" sz="1400" b="1" i="0" u="none" strike="noStrike" kern="1200" cap="none" spc="0" normalizeH="0" baseline="0" noProof="0" dirty="0" smtClean="0">
                <a:ln>
                  <a:noFill/>
                </a:ln>
                <a:solidFill>
                  <a:schemeClr val="lt1"/>
                </a:solidFill>
                <a:effectLst/>
                <a:uLnTx/>
                <a:uFillTx/>
                <a:latin typeface="+mn-lt"/>
                <a:ea typeface="+mn-ea"/>
                <a:cs typeface="+mn-cs"/>
              </a:rPr>
              <a:t>A20.</a:t>
            </a:r>
            <a:r>
              <a:rPr kumimoji="0" lang="af-ZA" sz="1400" b="1" i="0" u="none" strike="noStrike" kern="1200" cap="none" spc="0" normalizeH="0" noProof="0" dirty="0" smtClean="0">
                <a:ln>
                  <a:noFill/>
                </a:ln>
                <a:solidFill>
                  <a:schemeClr val="lt1"/>
                </a:solidFill>
                <a:effectLst/>
                <a:uLnTx/>
                <a:uFillTx/>
                <a:latin typeface="+mn-lt"/>
                <a:ea typeface="+mn-ea"/>
                <a:cs typeface="+mn-cs"/>
              </a:rPr>
              <a:t> რა შეიცვალა აჭარის ტელევიზიაში ბოლო 1 წლის განმავლობაში?</a:t>
            </a:r>
            <a:endParaRPr kumimoji="0" lang="ru-RU" sz="1400" b="1" i="0" u="none" strike="noStrike" kern="1200" cap="none" spc="0" normalizeH="0" baseline="0" noProof="0" dirty="0">
              <a:ln>
                <a:noFill/>
              </a:ln>
              <a:solidFill>
                <a:schemeClr val="lt1"/>
              </a:solidFill>
              <a:effectLst/>
              <a:uLnTx/>
              <a:uFillTx/>
              <a:latin typeface="+mn-lt"/>
              <a:ea typeface="+mn-ea"/>
              <a:cs typeface="+mn-cs"/>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вал 3"/>
          <p:cNvSpPr/>
          <p:nvPr/>
        </p:nvSpPr>
        <p:spPr>
          <a:xfrm>
            <a:off x="2051720" y="2780928"/>
            <a:ext cx="5472608" cy="1224136"/>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ka-GE" sz="3200" b="1" dirty="0" smtClean="0"/>
              <a:t>რადიო</a:t>
            </a:r>
            <a:endParaRPr lang="ru-RU" sz="3200" b="1" dirty="0"/>
          </a:p>
        </p:txBody>
      </p:sp>
    </p:spTree>
    <p:extLst>
      <p:ext uri="{BB962C8B-B14F-4D97-AF65-F5344CB8AC3E}">
        <p14:creationId xmlns:p14="http://schemas.microsoft.com/office/powerpoint/2010/main" val="7624069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14282" y="1000108"/>
            <a:ext cx="8715436" cy="5500726"/>
          </a:xfrm>
        </p:spPr>
        <p:style>
          <a:lnRef idx="1">
            <a:schemeClr val="accent1"/>
          </a:lnRef>
          <a:fillRef idx="2">
            <a:schemeClr val="accent1"/>
          </a:fillRef>
          <a:effectRef idx="1">
            <a:schemeClr val="accent1"/>
          </a:effectRef>
          <a:fontRef idx="minor">
            <a:schemeClr val="dk1"/>
          </a:fontRef>
        </p:style>
        <p:txBody>
          <a:bodyPr>
            <a:normAutofit fontScale="47500" lnSpcReduction="20000"/>
          </a:bodyPr>
          <a:lstStyle/>
          <a:p>
            <a:pPr lvl="0" algn="just"/>
            <a:endParaRPr lang="ka-GE" dirty="0" smtClean="0"/>
          </a:p>
          <a:p>
            <a:pPr lvl="0" algn="just"/>
            <a:r>
              <a:rPr lang="ka-GE" dirty="0" smtClean="0"/>
              <a:t>საქართველოში გავრცელებული სატელევიზიო მაუწყებლობებიდან,  </a:t>
            </a:r>
            <a:r>
              <a:rPr lang="en-US" dirty="0" err="1" smtClean="0"/>
              <a:t>არხების</a:t>
            </a:r>
            <a:r>
              <a:rPr lang="en-US" dirty="0" smtClean="0"/>
              <a:t> </a:t>
            </a:r>
            <a:r>
              <a:rPr lang="ka-GE" dirty="0" smtClean="0"/>
              <a:t>სპონტანური დასახელებებისას, „რუსთავი2“  და „იმედი“ ლიდერობს.  როგორც მოსალოდნელი იყო, კითხვაზე „სატელე</a:t>
            </a:r>
            <a:r>
              <a:rPr lang="af-ZA" dirty="0" smtClean="0"/>
              <a:t>ვ</a:t>
            </a:r>
            <a:r>
              <a:rPr lang="ka-GE" dirty="0" smtClean="0"/>
              <a:t>იზიო არხების დასახელებისას, რომელი არხი გახსენდებათ?“ რესპონდენტები იმ არხებს ასახელებენ, რომელსაც ყველაზე ხშირად ადევნებენ თვალს. </a:t>
            </a:r>
            <a:endParaRPr lang="en-US" dirty="0" smtClean="0"/>
          </a:p>
          <a:p>
            <a:pPr algn="just">
              <a:buNone/>
            </a:pPr>
            <a:r>
              <a:rPr lang="en-US" dirty="0" smtClean="0"/>
              <a:t> </a:t>
            </a:r>
          </a:p>
          <a:p>
            <a:pPr lvl="0" algn="just"/>
            <a:r>
              <a:rPr lang="af-ZA" dirty="0" smtClean="0"/>
              <a:t>გამოკითხულთა 48,5% აჭარის ტელევიზიას ყოველდღე ადევნებს თვალს. ხოლო არხის მაყურებელი არ არის  მცირე ნაწილი - 5,5%.  მნიშვნელოვანია, რომ  აჭარის ტერიტორიაზე  არხის </a:t>
            </a:r>
            <a:r>
              <a:rPr lang="ka-GE" dirty="0" smtClean="0"/>
              <a:t>მიღების შესაძლებლობა </a:t>
            </a:r>
            <a:r>
              <a:rPr lang="af-ZA" dirty="0" smtClean="0"/>
              <a:t>მაღალი ხარისხით 77,5% -ს აქვს, 7,3% კი საერთოდ ვერ იჭერს ან ცუდი ხარისხით იღებს არხს.  </a:t>
            </a:r>
          </a:p>
          <a:p>
            <a:pPr lvl="0" algn="just">
              <a:buNone/>
            </a:pPr>
            <a:endParaRPr lang="af-ZA" dirty="0" smtClean="0"/>
          </a:p>
          <a:p>
            <a:pPr algn="just"/>
            <a:r>
              <a:rPr lang="en-US" dirty="0" err="1" smtClean="0"/>
              <a:t>საინტერესოა</a:t>
            </a:r>
            <a:r>
              <a:rPr lang="en-US" dirty="0" smtClean="0"/>
              <a:t>, </a:t>
            </a:r>
            <a:r>
              <a:rPr lang="ka-GE" dirty="0" smtClean="0"/>
              <a:t>სატელევიზიო არხების არჩევანის განმსაზღვრელი  ფაქტორები. კვლევის შედეგებით, არხის რეგულარული მოხმარების განმაპირობებელი კონკრეტული ფაქტორი არ იკვეთება. არხის პოპულარობას რესპონდენტებისთვის სატელევიზიო არხისთვის ზოგადად, მნიშვნელოვანი ფაქტორთა ბალანსი მეტად განსაზღვრავს, ვიდრე რომელიმე კონკრეტულის წილი. </a:t>
            </a:r>
            <a:endParaRPr lang="af-ZA" dirty="0" smtClean="0"/>
          </a:p>
          <a:p>
            <a:pPr algn="just"/>
            <a:endParaRPr lang="af-ZA" dirty="0" smtClean="0"/>
          </a:p>
          <a:p>
            <a:pPr algn="just"/>
            <a:r>
              <a:rPr lang="af-ZA" dirty="0" smtClean="0"/>
              <a:t>საინტერსოა, რომ რესპონდენტთა მესამედზე მეტი, სატელევიზიო არხის არჩევანისას, არხის შერჩევის ჩვევაზე/ქცევაზე აკეთებს აქცენტს. შესაბამისად, რესპონდენტები, არათუ აჭარის ტელევიზიის გადაცემების მიმართ ავლენენ განაწყენებას ან იმედგაცრუებას, არამედ, ზოგადად, ტელევიზორის ყურებისას საკუთარ ქცევას უკავშირებენ, კონკრეტული არხების შერჩევას, რაც ერთგვარად წარსული პერიოდიდან შეძენილი/დამკვიდრებული სტერეოტიპის შედეგია. </a:t>
            </a:r>
          </a:p>
          <a:p>
            <a:pPr algn="just"/>
            <a:endParaRPr lang="af-ZA" dirty="0" smtClean="0"/>
          </a:p>
          <a:p>
            <a:pPr lvl="0" algn="just"/>
            <a:r>
              <a:rPr lang="af-ZA" dirty="0" smtClean="0"/>
              <a:t>სატელევიზიო არხისთვის მნიშვნელოვანი მახასიათებლების მიხედვით არხის მიმართ მაყურებელთა დამოკიდებულების განსაზღვრისას გამოიკვეთა, რომ არხს, მეტ-ნაკლებად ახასიათებს თითოეული მათგანი, თუმცა, რაიმე კონკრეტული ნიშნით არ იკვეთება. იგი არ არის პოზიციონირებული, როგორც კონკრეტული ხასიათის/ტიპის არხი. </a:t>
            </a:r>
          </a:p>
          <a:p>
            <a:pPr algn="just"/>
            <a:endParaRPr lang="ru-RU" dirty="0"/>
          </a:p>
        </p:txBody>
      </p:sp>
      <p:sp>
        <p:nvSpPr>
          <p:cNvPr id="4" name="Скругленный прямоугольник 3"/>
          <p:cNvSpPr/>
          <p:nvPr/>
        </p:nvSpPr>
        <p:spPr>
          <a:xfrm>
            <a:off x="2428860" y="0"/>
            <a:ext cx="4248472" cy="792088"/>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ka-GE" sz="1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ძირითადი ტენდენციები</a:t>
            </a:r>
            <a:endParaRPr lang="ru-RU" sz="16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230145142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1187624" y="404664"/>
            <a:ext cx="6984776" cy="792088"/>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1600" b="1" dirty="0"/>
              <a:t>R1.  </a:t>
            </a:r>
            <a:r>
              <a:rPr lang="ka-GE" sz="1600" b="1" dirty="0"/>
              <a:t>უსმენთ თუ არა რადიოს?</a:t>
            </a:r>
            <a:endParaRPr lang="ru-RU" sz="1600" b="1" dirty="0"/>
          </a:p>
        </p:txBody>
      </p:sp>
      <p:graphicFrame>
        <p:nvGraphicFramePr>
          <p:cNvPr id="2" name="Диаграмма 1"/>
          <p:cNvGraphicFramePr/>
          <p:nvPr>
            <p:extLst>
              <p:ext uri="{D42A27DB-BD31-4B8C-83A1-F6EECF244321}">
                <p14:modId xmlns:p14="http://schemas.microsoft.com/office/powerpoint/2010/main" val="2607937681"/>
              </p:ext>
            </p:extLst>
          </p:nvPr>
        </p:nvGraphicFramePr>
        <p:xfrm>
          <a:off x="1524000" y="1397000"/>
          <a:ext cx="6504384" cy="491232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74751386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1214414" y="142852"/>
            <a:ext cx="6984776" cy="792088"/>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1600" b="1" dirty="0"/>
              <a:t>R2. </a:t>
            </a:r>
            <a:r>
              <a:rPr lang="ka-GE" sz="1600" b="1" dirty="0"/>
              <a:t>სად უსმენთ რადიოს </a:t>
            </a:r>
            <a:r>
              <a:rPr lang="ka-GE" sz="1600" b="1" dirty="0" smtClean="0"/>
              <a:t>?</a:t>
            </a:r>
          </a:p>
          <a:p>
            <a:pPr algn="ctr"/>
            <a:r>
              <a:rPr lang="ka-GE" sz="1600" b="1" dirty="0" smtClean="0">
                <a:solidFill>
                  <a:srgbClr val="FF0000"/>
                </a:solidFill>
              </a:rPr>
              <a:t>მისაღებია რამდენიმე პასუხი</a:t>
            </a:r>
            <a:endParaRPr lang="ru-RU" sz="1600" b="1" dirty="0">
              <a:solidFill>
                <a:srgbClr val="FF0000"/>
              </a:solidFill>
            </a:endParaRPr>
          </a:p>
        </p:txBody>
      </p:sp>
      <p:graphicFrame>
        <p:nvGraphicFramePr>
          <p:cNvPr id="5" name="Объект 1"/>
          <p:cNvGraphicFramePr>
            <a:graphicFrameLocks/>
          </p:cNvGraphicFramePr>
          <p:nvPr>
            <p:extLst>
              <p:ext uri="{D42A27DB-BD31-4B8C-83A1-F6EECF244321}">
                <p14:modId xmlns:p14="http://schemas.microsoft.com/office/powerpoint/2010/main" val="1789549506"/>
              </p:ext>
            </p:extLst>
          </p:nvPr>
        </p:nvGraphicFramePr>
        <p:xfrm>
          <a:off x="107504" y="1196752"/>
          <a:ext cx="8856984" cy="532859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74751386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1187624" y="188640"/>
            <a:ext cx="6984776" cy="792088"/>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1600" b="1" dirty="0"/>
              <a:t>R3. </a:t>
            </a:r>
            <a:r>
              <a:rPr lang="ka-GE" sz="1600" b="1" dirty="0"/>
              <a:t>გთხოვთ მიპასუხოთ, იჭერთ თუ არა </a:t>
            </a:r>
            <a:r>
              <a:rPr lang="ka-GE" sz="1600" b="1" dirty="0" smtClean="0"/>
              <a:t>რადიო აჭარას</a:t>
            </a:r>
            <a:r>
              <a:rPr lang="af-ZA" sz="1600" b="1" dirty="0" smtClean="0"/>
              <a:t> </a:t>
            </a:r>
            <a:r>
              <a:rPr lang="ka-GE" sz="1600" b="1" dirty="0" smtClean="0"/>
              <a:t>ნებისმიერ </a:t>
            </a:r>
            <a:r>
              <a:rPr lang="ka-GE" sz="1600" b="1" dirty="0"/>
              <a:t>ადგილას, სადაც უსმენთ რადიოს ?</a:t>
            </a:r>
            <a:endParaRPr lang="ru-RU" sz="1600" b="1" dirty="0"/>
          </a:p>
        </p:txBody>
      </p:sp>
      <p:graphicFrame>
        <p:nvGraphicFramePr>
          <p:cNvPr id="6" name="Диаграмма 5"/>
          <p:cNvGraphicFramePr/>
          <p:nvPr/>
        </p:nvGraphicFramePr>
        <p:xfrm>
          <a:off x="714348" y="1500174"/>
          <a:ext cx="7929618" cy="478634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74751386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1159906" y="116632"/>
            <a:ext cx="6984776" cy="1152128"/>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1400" b="1" dirty="0"/>
              <a:t>R4     </a:t>
            </a:r>
            <a:r>
              <a:rPr lang="ka-GE" sz="1400" b="1" dirty="0"/>
              <a:t>რა დროს უსმენთ რადიოს ძირითადად ორშაბათიდან პარასკევის ჩათვლით და შაბათ კვირას? </a:t>
            </a:r>
            <a:endParaRPr lang="ru-RU" sz="1400" b="1" dirty="0"/>
          </a:p>
        </p:txBody>
      </p:sp>
      <p:graphicFrame>
        <p:nvGraphicFramePr>
          <p:cNvPr id="6" name="Таблица 5"/>
          <p:cNvGraphicFramePr>
            <a:graphicFrameLocks noGrp="1"/>
          </p:cNvGraphicFramePr>
          <p:nvPr>
            <p:extLst>
              <p:ext uri="{D42A27DB-BD31-4B8C-83A1-F6EECF244321}">
                <p14:modId xmlns:p14="http://schemas.microsoft.com/office/powerpoint/2010/main" val="1926123178"/>
              </p:ext>
            </p:extLst>
          </p:nvPr>
        </p:nvGraphicFramePr>
        <p:xfrm>
          <a:off x="179512" y="1571616"/>
          <a:ext cx="4104456" cy="5025735"/>
        </p:xfrm>
        <a:graphic>
          <a:graphicData uri="http://schemas.openxmlformats.org/drawingml/2006/table">
            <a:tbl>
              <a:tblPr>
                <a:tableStyleId>{3C2FFA5D-87B4-456A-9821-1D502468CF0F}</a:tableStyleId>
              </a:tblPr>
              <a:tblGrid>
                <a:gridCol w="1296144"/>
                <a:gridCol w="1008112"/>
                <a:gridCol w="936104"/>
                <a:gridCol w="864096"/>
              </a:tblGrid>
              <a:tr h="730235">
                <a:tc>
                  <a:txBody>
                    <a:bodyPr/>
                    <a:lstStyle/>
                    <a:p>
                      <a:pPr algn="ctr" fontAlgn="b"/>
                      <a:r>
                        <a:rPr lang="ru-RU" sz="1100" u="none" strike="noStrike" dirty="0">
                          <a:effectLst/>
                        </a:rPr>
                        <a:t> </a:t>
                      </a:r>
                      <a:endParaRPr lang="ru-RU" sz="1100" b="0" i="0" u="none" strike="noStrike" dirty="0">
                        <a:solidFill>
                          <a:srgbClr val="000000"/>
                        </a:solidFill>
                        <a:effectLst/>
                        <a:latin typeface="Calibri"/>
                      </a:endParaRPr>
                    </a:p>
                  </a:txBody>
                  <a:tcPr marL="9525" marR="9525" marT="9525" marB="0" anchor="ctr"/>
                </a:tc>
                <a:tc>
                  <a:txBody>
                    <a:bodyPr/>
                    <a:lstStyle/>
                    <a:p>
                      <a:pPr algn="ctr" fontAlgn="b"/>
                      <a:r>
                        <a:rPr lang="ka-GE" sz="900" b="1" u="none" strike="noStrike" dirty="0">
                          <a:effectLst/>
                        </a:rPr>
                        <a:t>ორშაბათი-პარასკევი</a:t>
                      </a:r>
                      <a:endParaRPr lang="ka-GE" sz="900" b="1" i="0" u="none" strike="noStrike" dirty="0">
                        <a:solidFill>
                          <a:srgbClr val="000000"/>
                        </a:solidFill>
                        <a:effectLst/>
                        <a:latin typeface="Sylfaen"/>
                      </a:endParaRPr>
                    </a:p>
                  </a:txBody>
                  <a:tcPr marL="9525" marR="9525" marT="9525" marB="0" anchor="ctr"/>
                </a:tc>
                <a:tc>
                  <a:txBody>
                    <a:bodyPr/>
                    <a:lstStyle/>
                    <a:p>
                      <a:pPr algn="ctr" fontAlgn="b"/>
                      <a:r>
                        <a:rPr lang="ka-GE" sz="900" b="1" u="none" strike="noStrike" dirty="0">
                          <a:effectLst/>
                        </a:rPr>
                        <a:t>შაბათი</a:t>
                      </a:r>
                      <a:endParaRPr lang="ka-GE" sz="900" b="1" i="0" u="none" strike="noStrike" dirty="0">
                        <a:solidFill>
                          <a:srgbClr val="000000"/>
                        </a:solidFill>
                        <a:effectLst/>
                        <a:latin typeface="Sylfaen"/>
                      </a:endParaRPr>
                    </a:p>
                  </a:txBody>
                  <a:tcPr marL="9525" marR="9525" marT="9525" marB="0" anchor="ctr"/>
                </a:tc>
                <a:tc>
                  <a:txBody>
                    <a:bodyPr/>
                    <a:lstStyle/>
                    <a:p>
                      <a:pPr algn="ctr" fontAlgn="b"/>
                      <a:r>
                        <a:rPr lang="ka-GE" sz="900" b="1" u="none" strike="noStrike" dirty="0">
                          <a:effectLst/>
                        </a:rPr>
                        <a:t>კვირა</a:t>
                      </a:r>
                      <a:endParaRPr lang="ka-GE" sz="900" b="1" i="0" u="none" strike="noStrike" dirty="0">
                        <a:solidFill>
                          <a:srgbClr val="000000"/>
                        </a:solidFill>
                        <a:effectLst/>
                        <a:latin typeface="Sylfaen"/>
                      </a:endParaRPr>
                    </a:p>
                  </a:txBody>
                  <a:tcPr marL="9525" marR="9525" marT="9525" marB="0" anchor="ctr"/>
                </a:tc>
              </a:tr>
              <a:tr h="214775">
                <a:tc>
                  <a:txBody>
                    <a:bodyPr/>
                    <a:lstStyle/>
                    <a:p>
                      <a:pPr algn="ctr" fontAlgn="b"/>
                      <a:r>
                        <a:rPr lang="ru-RU" sz="900" b="1" i="0" u="none" strike="noStrike">
                          <a:solidFill>
                            <a:srgbClr val="000000"/>
                          </a:solidFill>
                          <a:effectLst/>
                          <a:latin typeface="Calibri"/>
                        </a:rPr>
                        <a:t>6.00-6.30</a:t>
                      </a:r>
                    </a:p>
                  </a:txBody>
                  <a:tcPr marL="9525" marR="9525" marT="9525" marB="0" anchor="b"/>
                </a:tc>
                <a:tc>
                  <a:txBody>
                    <a:bodyPr/>
                    <a:lstStyle/>
                    <a:p>
                      <a:pPr algn="ctr" fontAlgn="ctr"/>
                      <a:r>
                        <a:rPr lang="ru-RU" sz="900" b="0" i="0" u="none" strike="noStrike">
                          <a:solidFill>
                            <a:srgbClr val="000000"/>
                          </a:solidFill>
                          <a:latin typeface="Arial"/>
                        </a:rPr>
                        <a:t>6,3%</a:t>
                      </a:r>
                    </a:p>
                  </a:txBody>
                  <a:tcPr marL="9525" marR="9525" marT="9525" marB="0" anchor="ctr"/>
                </a:tc>
                <a:tc>
                  <a:txBody>
                    <a:bodyPr/>
                    <a:lstStyle/>
                    <a:p>
                      <a:pPr algn="ctr" fontAlgn="ctr"/>
                      <a:r>
                        <a:rPr lang="ru-RU" sz="900" b="0" i="0" u="none" strike="noStrike">
                          <a:solidFill>
                            <a:srgbClr val="000000"/>
                          </a:solidFill>
                          <a:latin typeface="Arial"/>
                        </a:rPr>
                        <a:t>7,4%</a:t>
                      </a:r>
                    </a:p>
                  </a:txBody>
                  <a:tcPr marL="9525" marR="9525" marT="9525" marB="0" anchor="ctr"/>
                </a:tc>
                <a:tc>
                  <a:txBody>
                    <a:bodyPr/>
                    <a:lstStyle/>
                    <a:p>
                      <a:pPr algn="ctr" fontAlgn="ctr"/>
                      <a:r>
                        <a:rPr lang="ru-RU" sz="900" b="0" i="0" u="none" strike="noStrike">
                          <a:solidFill>
                            <a:srgbClr val="000000"/>
                          </a:solidFill>
                          <a:latin typeface="Arial"/>
                        </a:rPr>
                        <a:t>8,0%</a:t>
                      </a:r>
                    </a:p>
                  </a:txBody>
                  <a:tcPr marL="9525" marR="9525" marT="9525" marB="0" anchor="ctr"/>
                </a:tc>
              </a:tr>
              <a:tr h="214775">
                <a:tc>
                  <a:txBody>
                    <a:bodyPr/>
                    <a:lstStyle/>
                    <a:p>
                      <a:pPr algn="ctr" fontAlgn="b"/>
                      <a:r>
                        <a:rPr lang="ru-RU" sz="900" b="1" i="0" u="none" strike="noStrike">
                          <a:solidFill>
                            <a:srgbClr val="000000"/>
                          </a:solidFill>
                          <a:effectLst/>
                          <a:latin typeface="Calibri"/>
                        </a:rPr>
                        <a:t>6.30-7.00</a:t>
                      </a:r>
                    </a:p>
                  </a:txBody>
                  <a:tcPr marL="9525" marR="9525" marT="9525" marB="0" anchor="b"/>
                </a:tc>
                <a:tc>
                  <a:txBody>
                    <a:bodyPr/>
                    <a:lstStyle/>
                    <a:p>
                      <a:pPr algn="ctr" fontAlgn="ctr"/>
                      <a:r>
                        <a:rPr lang="ru-RU" sz="900" b="0" i="0" u="none" strike="noStrike">
                          <a:solidFill>
                            <a:srgbClr val="000000"/>
                          </a:solidFill>
                          <a:latin typeface="Arial"/>
                        </a:rPr>
                        <a:t>6,3%</a:t>
                      </a:r>
                    </a:p>
                  </a:txBody>
                  <a:tcPr marL="9525" marR="9525" marT="9525" marB="0" anchor="ctr"/>
                </a:tc>
                <a:tc>
                  <a:txBody>
                    <a:bodyPr/>
                    <a:lstStyle/>
                    <a:p>
                      <a:pPr algn="ctr" fontAlgn="ctr"/>
                      <a:r>
                        <a:rPr lang="ru-RU" sz="900" b="0" i="0" u="none" strike="noStrike">
                          <a:solidFill>
                            <a:srgbClr val="000000"/>
                          </a:solidFill>
                          <a:latin typeface="Arial"/>
                        </a:rPr>
                        <a:t>7,4%</a:t>
                      </a:r>
                    </a:p>
                  </a:txBody>
                  <a:tcPr marL="9525" marR="9525" marT="9525" marB="0" anchor="ctr"/>
                </a:tc>
                <a:tc>
                  <a:txBody>
                    <a:bodyPr/>
                    <a:lstStyle/>
                    <a:p>
                      <a:pPr algn="ctr" fontAlgn="ctr"/>
                      <a:r>
                        <a:rPr lang="ru-RU" sz="900" b="0" i="0" u="none" strike="noStrike">
                          <a:solidFill>
                            <a:srgbClr val="000000"/>
                          </a:solidFill>
                          <a:latin typeface="Arial"/>
                        </a:rPr>
                        <a:t>8,0%</a:t>
                      </a:r>
                    </a:p>
                  </a:txBody>
                  <a:tcPr marL="9525" marR="9525" marT="9525" marB="0" anchor="ctr"/>
                </a:tc>
              </a:tr>
              <a:tr h="214775">
                <a:tc>
                  <a:txBody>
                    <a:bodyPr/>
                    <a:lstStyle/>
                    <a:p>
                      <a:pPr algn="ctr" fontAlgn="b"/>
                      <a:r>
                        <a:rPr lang="ru-RU" sz="900" b="1" i="0" u="none" strike="noStrike">
                          <a:solidFill>
                            <a:srgbClr val="000000"/>
                          </a:solidFill>
                          <a:effectLst/>
                          <a:latin typeface="Calibri"/>
                        </a:rPr>
                        <a:t>7.00-7.30</a:t>
                      </a:r>
                    </a:p>
                  </a:txBody>
                  <a:tcPr marL="9525" marR="9525" marT="9525" marB="0" anchor="b"/>
                </a:tc>
                <a:tc>
                  <a:txBody>
                    <a:bodyPr/>
                    <a:lstStyle/>
                    <a:p>
                      <a:pPr algn="ctr" fontAlgn="ctr"/>
                      <a:r>
                        <a:rPr lang="ru-RU" sz="900" b="0" i="0" u="none" strike="noStrike">
                          <a:solidFill>
                            <a:srgbClr val="000000"/>
                          </a:solidFill>
                          <a:latin typeface="Arial"/>
                        </a:rPr>
                        <a:t>12,5%</a:t>
                      </a:r>
                    </a:p>
                  </a:txBody>
                  <a:tcPr marL="9525" marR="9525" marT="9525" marB="0" anchor="ctr"/>
                </a:tc>
                <a:tc>
                  <a:txBody>
                    <a:bodyPr/>
                    <a:lstStyle/>
                    <a:p>
                      <a:pPr algn="ctr" fontAlgn="ctr"/>
                      <a:r>
                        <a:rPr lang="ru-RU" sz="900" b="0" i="0" u="none" strike="noStrike">
                          <a:solidFill>
                            <a:srgbClr val="000000"/>
                          </a:solidFill>
                          <a:latin typeface="Arial"/>
                        </a:rPr>
                        <a:t>14,8%</a:t>
                      </a:r>
                    </a:p>
                  </a:txBody>
                  <a:tcPr marL="9525" marR="9525" marT="9525" marB="0" anchor="ctr"/>
                </a:tc>
                <a:tc>
                  <a:txBody>
                    <a:bodyPr/>
                    <a:lstStyle/>
                    <a:p>
                      <a:pPr algn="ctr" fontAlgn="ctr"/>
                      <a:r>
                        <a:rPr lang="ru-RU" sz="900" b="0" i="0" u="none" strike="noStrike">
                          <a:solidFill>
                            <a:srgbClr val="000000"/>
                          </a:solidFill>
                          <a:latin typeface="Arial"/>
                        </a:rPr>
                        <a:t>16,0%</a:t>
                      </a:r>
                    </a:p>
                  </a:txBody>
                  <a:tcPr marL="9525" marR="9525" marT="9525" marB="0" anchor="ctr"/>
                </a:tc>
              </a:tr>
              <a:tr h="214775">
                <a:tc>
                  <a:txBody>
                    <a:bodyPr/>
                    <a:lstStyle/>
                    <a:p>
                      <a:pPr algn="ctr" fontAlgn="b"/>
                      <a:r>
                        <a:rPr lang="ru-RU" sz="900" b="1" i="0" u="none" strike="noStrike">
                          <a:solidFill>
                            <a:srgbClr val="000000"/>
                          </a:solidFill>
                          <a:effectLst/>
                          <a:latin typeface="Calibri"/>
                        </a:rPr>
                        <a:t>7.30-8.00</a:t>
                      </a:r>
                    </a:p>
                  </a:txBody>
                  <a:tcPr marL="9525" marR="9525" marT="9525" marB="0" anchor="b"/>
                </a:tc>
                <a:tc>
                  <a:txBody>
                    <a:bodyPr/>
                    <a:lstStyle/>
                    <a:p>
                      <a:pPr algn="ctr" fontAlgn="ctr"/>
                      <a:r>
                        <a:rPr lang="ru-RU" sz="900" b="0" i="0" u="none" strike="noStrike">
                          <a:solidFill>
                            <a:srgbClr val="000000"/>
                          </a:solidFill>
                          <a:latin typeface="Arial"/>
                        </a:rPr>
                        <a:t>15,6%</a:t>
                      </a:r>
                    </a:p>
                  </a:txBody>
                  <a:tcPr marL="9525" marR="9525" marT="9525" marB="0" anchor="ctr"/>
                </a:tc>
                <a:tc>
                  <a:txBody>
                    <a:bodyPr/>
                    <a:lstStyle/>
                    <a:p>
                      <a:pPr algn="ctr" fontAlgn="ctr"/>
                      <a:r>
                        <a:rPr lang="ru-RU" sz="900" b="0" i="0" u="none" strike="noStrike">
                          <a:solidFill>
                            <a:srgbClr val="000000"/>
                          </a:solidFill>
                          <a:latin typeface="Arial"/>
                        </a:rPr>
                        <a:t>11,1%</a:t>
                      </a:r>
                    </a:p>
                  </a:txBody>
                  <a:tcPr marL="9525" marR="9525" marT="9525" marB="0" anchor="ctr"/>
                </a:tc>
                <a:tc>
                  <a:txBody>
                    <a:bodyPr/>
                    <a:lstStyle/>
                    <a:p>
                      <a:pPr algn="ctr" fontAlgn="ctr"/>
                      <a:r>
                        <a:rPr lang="ru-RU" sz="900" b="0" i="0" u="none" strike="noStrike">
                          <a:solidFill>
                            <a:srgbClr val="000000"/>
                          </a:solidFill>
                          <a:latin typeface="Arial"/>
                        </a:rPr>
                        <a:t>12,0%</a:t>
                      </a:r>
                    </a:p>
                  </a:txBody>
                  <a:tcPr marL="9525" marR="9525" marT="9525" marB="0" anchor="ctr"/>
                </a:tc>
              </a:tr>
              <a:tr h="214775">
                <a:tc>
                  <a:txBody>
                    <a:bodyPr/>
                    <a:lstStyle/>
                    <a:p>
                      <a:pPr algn="ctr" fontAlgn="b"/>
                      <a:r>
                        <a:rPr lang="ru-RU" sz="900" b="1" i="0" u="none" strike="noStrike">
                          <a:solidFill>
                            <a:srgbClr val="000000"/>
                          </a:solidFill>
                          <a:effectLst/>
                          <a:latin typeface="Calibri"/>
                        </a:rPr>
                        <a:t>8.00-8.30</a:t>
                      </a:r>
                    </a:p>
                  </a:txBody>
                  <a:tcPr marL="9525" marR="9525" marT="9525" marB="0" anchor="b"/>
                </a:tc>
                <a:tc>
                  <a:txBody>
                    <a:bodyPr/>
                    <a:lstStyle/>
                    <a:p>
                      <a:pPr algn="ctr" fontAlgn="ctr"/>
                      <a:r>
                        <a:rPr lang="ru-RU" sz="900" b="0" i="0" u="none" strike="noStrike">
                          <a:solidFill>
                            <a:srgbClr val="000000"/>
                          </a:solidFill>
                          <a:latin typeface="Arial"/>
                        </a:rPr>
                        <a:t>28,1%</a:t>
                      </a:r>
                    </a:p>
                  </a:txBody>
                  <a:tcPr marL="9525" marR="9525" marT="9525" marB="0" anchor="ctr"/>
                </a:tc>
                <a:tc>
                  <a:txBody>
                    <a:bodyPr/>
                    <a:lstStyle/>
                    <a:p>
                      <a:pPr algn="ctr" fontAlgn="ctr"/>
                      <a:r>
                        <a:rPr lang="ru-RU" sz="900" b="0" i="0" u="none" strike="noStrike">
                          <a:solidFill>
                            <a:srgbClr val="000000"/>
                          </a:solidFill>
                          <a:latin typeface="Arial"/>
                        </a:rPr>
                        <a:t>18,5%</a:t>
                      </a:r>
                    </a:p>
                  </a:txBody>
                  <a:tcPr marL="9525" marR="9525" marT="9525" marB="0" anchor="ctr"/>
                </a:tc>
                <a:tc>
                  <a:txBody>
                    <a:bodyPr/>
                    <a:lstStyle/>
                    <a:p>
                      <a:pPr algn="ctr" fontAlgn="ctr"/>
                      <a:r>
                        <a:rPr lang="ru-RU" sz="900" b="0" i="0" u="none" strike="noStrike">
                          <a:solidFill>
                            <a:srgbClr val="000000"/>
                          </a:solidFill>
                          <a:latin typeface="Arial"/>
                        </a:rPr>
                        <a:t>20,0%</a:t>
                      </a:r>
                    </a:p>
                  </a:txBody>
                  <a:tcPr marL="9525" marR="9525" marT="9525" marB="0" anchor="ctr"/>
                </a:tc>
              </a:tr>
              <a:tr h="214775">
                <a:tc>
                  <a:txBody>
                    <a:bodyPr/>
                    <a:lstStyle/>
                    <a:p>
                      <a:pPr algn="ctr" fontAlgn="b"/>
                      <a:r>
                        <a:rPr lang="ru-RU" sz="900" b="1" i="0" u="none" strike="noStrike">
                          <a:solidFill>
                            <a:srgbClr val="000000"/>
                          </a:solidFill>
                          <a:effectLst/>
                          <a:latin typeface="Calibri"/>
                        </a:rPr>
                        <a:t>8.30-9.00</a:t>
                      </a:r>
                    </a:p>
                  </a:txBody>
                  <a:tcPr marL="9525" marR="9525" marT="9525" marB="0" anchor="b"/>
                </a:tc>
                <a:tc>
                  <a:txBody>
                    <a:bodyPr/>
                    <a:lstStyle/>
                    <a:p>
                      <a:pPr algn="ctr" fontAlgn="ctr"/>
                      <a:r>
                        <a:rPr lang="ru-RU" sz="900" b="0" i="0" u="none" strike="noStrike">
                          <a:solidFill>
                            <a:srgbClr val="000000"/>
                          </a:solidFill>
                          <a:latin typeface="Arial"/>
                        </a:rPr>
                        <a:t>31,3%</a:t>
                      </a:r>
                    </a:p>
                  </a:txBody>
                  <a:tcPr marL="9525" marR="9525" marT="9525" marB="0" anchor="ctr"/>
                </a:tc>
                <a:tc>
                  <a:txBody>
                    <a:bodyPr/>
                    <a:lstStyle/>
                    <a:p>
                      <a:pPr algn="ctr" fontAlgn="ctr"/>
                      <a:r>
                        <a:rPr lang="ru-RU" sz="900" b="0" i="0" u="none" strike="noStrike">
                          <a:solidFill>
                            <a:srgbClr val="000000"/>
                          </a:solidFill>
                          <a:latin typeface="Arial"/>
                        </a:rPr>
                        <a:t>18,5%</a:t>
                      </a:r>
                    </a:p>
                  </a:txBody>
                  <a:tcPr marL="9525" marR="9525" marT="9525" marB="0" anchor="ctr"/>
                </a:tc>
                <a:tc>
                  <a:txBody>
                    <a:bodyPr/>
                    <a:lstStyle/>
                    <a:p>
                      <a:pPr algn="ctr" fontAlgn="ctr"/>
                      <a:r>
                        <a:rPr lang="ru-RU" sz="900" b="0" i="0" u="none" strike="noStrike">
                          <a:solidFill>
                            <a:srgbClr val="000000"/>
                          </a:solidFill>
                          <a:latin typeface="Arial"/>
                        </a:rPr>
                        <a:t>16,0%</a:t>
                      </a:r>
                    </a:p>
                  </a:txBody>
                  <a:tcPr marL="9525" marR="9525" marT="9525" marB="0" anchor="ctr"/>
                </a:tc>
              </a:tr>
              <a:tr h="214775">
                <a:tc>
                  <a:txBody>
                    <a:bodyPr/>
                    <a:lstStyle/>
                    <a:p>
                      <a:pPr algn="ctr" fontAlgn="b"/>
                      <a:r>
                        <a:rPr lang="ru-RU" sz="900" b="1" i="0" u="none" strike="noStrike">
                          <a:solidFill>
                            <a:srgbClr val="000000"/>
                          </a:solidFill>
                          <a:effectLst/>
                          <a:latin typeface="Calibri"/>
                        </a:rPr>
                        <a:t>9.00-9.30</a:t>
                      </a:r>
                    </a:p>
                  </a:txBody>
                  <a:tcPr marL="9525" marR="9525" marT="9525" marB="0" anchor="b"/>
                </a:tc>
                <a:tc>
                  <a:txBody>
                    <a:bodyPr/>
                    <a:lstStyle/>
                    <a:p>
                      <a:pPr algn="ctr" fontAlgn="ctr"/>
                      <a:r>
                        <a:rPr lang="ru-RU" sz="900" b="0" i="0" u="none" strike="noStrike">
                          <a:solidFill>
                            <a:srgbClr val="000000"/>
                          </a:solidFill>
                          <a:latin typeface="Arial"/>
                        </a:rPr>
                        <a:t>46,9%</a:t>
                      </a:r>
                    </a:p>
                  </a:txBody>
                  <a:tcPr marL="9525" marR="9525" marT="9525" marB="0" anchor="ctr"/>
                </a:tc>
                <a:tc>
                  <a:txBody>
                    <a:bodyPr/>
                    <a:lstStyle/>
                    <a:p>
                      <a:pPr algn="ctr" fontAlgn="ctr"/>
                      <a:r>
                        <a:rPr lang="ru-RU" sz="900" b="0" i="0" u="none" strike="noStrike">
                          <a:solidFill>
                            <a:srgbClr val="000000"/>
                          </a:solidFill>
                          <a:latin typeface="Arial"/>
                        </a:rPr>
                        <a:t>25,9%</a:t>
                      </a:r>
                    </a:p>
                  </a:txBody>
                  <a:tcPr marL="9525" marR="9525" marT="9525" marB="0" anchor="ctr"/>
                </a:tc>
                <a:tc>
                  <a:txBody>
                    <a:bodyPr/>
                    <a:lstStyle/>
                    <a:p>
                      <a:pPr algn="ctr" fontAlgn="ctr"/>
                      <a:r>
                        <a:rPr lang="ru-RU" sz="900" b="0" i="0" u="none" strike="noStrike">
                          <a:solidFill>
                            <a:srgbClr val="000000"/>
                          </a:solidFill>
                          <a:latin typeface="Arial"/>
                        </a:rPr>
                        <a:t>24,0%</a:t>
                      </a:r>
                    </a:p>
                  </a:txBody>
                  <a:tcPr marL="9525" marR="9525" marT="9525" marB="0" anchor="ctr"/>
                </a:tc>
              </a:tr>
              <a:tr h="214775">
                <a:tc>
                  <a:txBody>
                    <a:bodyPr/>
                    <a:lstStyle/>
                    <a:p>
                      <a:pPr algn="ctr" fontAlgn="b"/>
                      <a:r>
                        <a:rPr lang="ru-RU" sz="900" b="1" i="0" u="none" strike="noStrike">
                          <a:solidFill>
                            <a:srgbClr val="000000"/>
                          </a:solidFill>
                          <a:effectLst/>
                          <a:latin typeface="Calibri"/>
                        </a:rPr>
                        <a:t>9.30-10.00</a:t>
                      </a:r>
                    </a:p>
                  </a:txBody>
                  <a:tcPr marL="9525" marR="9525" marT="9525" marB="0" anchor="b"/>
                </a:tc>
                <a:tc>
                  <a:txBody>
                    <a:bodyPr/>
                    <a:lstStyle/>
                    <a:p>
                      <a:pPr algn="ctr" fontAlgn="ctr"/>
                      <a:r>
                        <a:rPr lang="ru-RU" sz="900" b="0" i="0" u="none" strike="noStrike">
                          <a:solidFill>
                            <a:srgbClr val="000000"/>
                          </a:solidFill>
                          <a:latin typeface="Arial"/>
                        </a:rPr>
                        <a:t>43,8%</a:t>
                      </a:r>
                    </a:p>
                  </a:txBody>
                  <a:tcPr marL="9525" marR="9525" marT="9525" marB="0" anchor="ctr"/>
                </a:tc>
                <a:tc>
                  <a:txBody>
                    <a:bodyPr/>
                    <a:lstStyle/>
                    <a:p>
                      <a:pPr algn="ctr" fontAlgn="ctr"/>
                      <a:r>
                        <a:rPr lang="ru-RU" sz="900" b="0" i="0" u="none" strike="noStrike">
                          <a:solidFill>
                            <a:srgbClr val="000000"/>
                          </a:solidFill>
                          <a:latin typeface="Arial"/>
                        </a:rPr>
                        <a:t>18,5%</a:t>
                      </a:r>
                    </a:p>
                  </a:txBody>
                  <a:tcPr marL="9525" marR="9525" marT="9525" marB="0" anchor="ctr"/>
                </a:tc>
                <a:tc>
                  <a:txBody>
                    <a:bodyPr/>
                    <a:lstStyle/>
                    <a:p>
                      <a:pPr algn="ctr" fontAlgn="ctr"/>
                      <a:r>
                        <a:rPr lang="ru-RU" sz="900" b="0" i="0" u="none" strike="noStrike">
                          <a:solidFill>
                            <a:srgbClr val="000000"/>
                          </a:solidFill>
                          <a:latin typeface="Arial"/>
                        </a:rPr>
                        <a:t>16,0%</a:t>
                      </a:r>
                    </a:p>
                  </a:txBody>
                  <a:tcPr marL="9525" marR="9525" marT="9525" marB="0" anchor="ctr"/>
                </a:tc>
              </a:tr>
              <a:tr h="214775">
                <a:tc>
                  <a:txBody>
                    <a:bodyPr/>
                    <a:lstStyle/>
                    <a:p>
                      <a:pPr algn="ctr" fontAlgn="b"/>
                      <a:r>
                        <a:rPr lang="ru-RU" sz="900" b="1" i="0" u="none" strike="noStrike">
                          <a:solidFill>
                            <a:srgbClr val="000000"/>
                          </a:solidFill>
                          <a:effectLst/>
                          <a:latin typeface="Calibri"/>
                        </a:rPr>
                        <a:t>10.00-10.30</a:t>
                      </a:r>
                    </a:p>
                  </a:txBody>
                  <a:tcPr marL="9525" marR="9525" marT="9525" marB="0" anchor="b"/>
                </a:tc>
                <a:tc>
                  <a:txBody>
                    <a:bodyPr/>
                    <a:lstStyle/>
                    <a:p>
                      <a:pPr algn="ctr" fontAlgn="ctr"/>
                      <a:r>
                        <a:rPr lang="ru-RU" sz="900" b="0" i="0" u="none" strike="noStrike">
                          <a:solidFill>
                            <a:srgbClr val="000000"/>
                          </a:solidFill>
                          <a:latin typeface="Arial"/>
                        </a:rPr>
                        <a:t>34,4%</a:t>
                      </a:r>
                    </a:p>
                  </a:txBody>
                  <a:tcPr marL="9525" marR="9525" marT="9525" marB="0" anchor="ctr"/>
                </a:tc>
                <a:tc>
                  <a:txBody>
                    <a:bodyPr/>
                    <a:lstStyle/>
                    <a:p>
                      <a:pPr algn="ctr" fontAlgn="ctr"/>
                      <a:r>
                        <a:rPr lang="ru-RU" sz="900" b="0" i="0" u="none" strike="noStrike">
                          <a:solidFill>
                            <a:srgbClr val="000000"/>
                          </a:solidFill>
                          <a:latin typeface="Arial"/>
                        </a:rPr>
                        <a:t>11,1%</a:t>
                      </a:r>
                    </a:p>
                  </a:txBody>
                  <a:tcPr marL="9525" marR="9525" marT="9525" marB="0" anchor="ctr"/>
                </a:tc>
                <a:tc>
                  <a:txBody>
                    <a:bodyPr/>
                    <a:lstStyle/>
                    <a:p>
                      <a:pPr algn="ctr" fontAlgn="ctr"/>
                      <a:r>
                        <a:rPr lang="ru-RU" sz="900" b="0" i="0" u="none" strike="noStrike">
                          <a:solidFill>
                            <a:srgbClr val="000000"/>
                          </a:solidFill>
                          <a:latin typeface="Arial"/>
                        </a:rPr>
                        <a:t>8,0%</a:t>
                      </a:r>
                    </a:p>
                  </a:txBody>
                  <a:tcPr marL="9525" marR="9525" marT="9525" marB="0" anchor="ctr"/>
                </a:tc>
              </a:tr>
              <a:tr h="214775">
                <a:tc>
                  <a:txBody>
                    <a:bodyPr/>
                    <a:lstStyle/>
                    <a:p>
                      <a:pPr algn="ctr" fontAlgn="b"/>
                      <a:r>
                        <a:rPr lang="ru-RU" sz="900" b="1" i="0" u="none" strike="noStrike">
                          <a:solidFill>
                            <a:srgbClr val="000000"/>
                          </a:solidFill>
                          <a:effectLst/>
                          <a:latin typeface="Calibri"/>
                        </a:rPr>
                        <a:t>10.30-11.00</a:t>
                      </a:r>
                    </a:p>
                  </a:txBody>
                  <a:tcPr marL="9525" marR="9525" marT="9525" marB="0" anchor="b"/>
                </a:tc>
                <a:tc>
                  <a:txBody>
                    <a:bodyPr/>
                    <a:lstStyle/>
                    <a:p>
                      <a:pPr algn="ctr" fontAlgn="ctr"/>
                      <a:r>
                        <a:rPr lang="ru-RU" sz="900" b="0" i="0" u="none" strike="noStrike">
                          <a:solidFill>
                            <a:srgbClr val="000000"/>
                          </a:solidFill>
                          <a:latin typeface="Arial"/>
                        </a:rPr>
                        <a:t>28,1%</a:t>
                      </a:r>
                    </a:p>
                  </a:txBody>
                  <a:tcPr marL="9525" marR="9525" marT="9525" marB="0" anchor="ctr"/>
                </a:tc>
                <a:tc>
                  <a:txBody>
                    <a:bodyPr/>
                    <a:lstStyle/>
                    <a:p>
                      <a:pPr algn="ctr" fontAlgn="ctr"/>
                      <a:r>
                        <a:rPr lang="ru-RU" sz="900" b="0" i="0" u="none" strike="noStrike">
                          <a:solidFill>
                            <a:srgbClr val="000000"/>
                          </a:solidFill>
                          <a:latin typeface="Arial"/>
                        </a:rPr>
                        <a:t>18,5%</a:t>
                      </a:r>
                    </a:p>
                  </a:txBody>
                  <a:tcPr marL="9525" marR="9525" marT="9525" marB="0" anchor="ctr"/>
                </a:tc>
                <a:tc>
                  <a:txBody>
                    <a:bodyPr/>
                    <a:lstStyle/>
                    <a:p>
                      <a:pPr algn="ctr" fontAlgn="ctr"/>
                      <a:r>
                        <a:rPr lang="ru-RU" sz="900" b="0" i="0" u="none" strike="noStrike">
                          <a:solidFill>
                            <a:srgbClr val="000000"/>
                          </a:solidFill>
                          <a:latin typeface="Arial"/>
                        </a:rPr>
                        <a:t>16,0%</a:t>
                      </a:r>
                    </a:p>
                  </a:txBody>
                  <a:tcPr marL="9525" marR="9525" marT="9525" marB="0" anchor="ctr"/>
                </a:tc>
              </a:tr>
              <a:tr h="214775">
                <a:tc>
                  <a:txBody>
                    <a:bodyPr/>
                    <a:lstStyle/>
                    <a:p>
                      <a:pPr algn="ctr" fontAlgn="b"/>
                      <a:r>
                        <a:rPr lang="ru-RU" sz="900" b="1" i="0" u="none" strike="noStrike">
                          <a:solidFill>
                            <a:srgbClr val="000000"/>
                          </a:solidFill>
                          <a:effectLst/>
                          <a:latin typeface="Calibri"/>
                        </a:rPr>
                        <a:t>11.00-11.30</a:t>
                      </a:r>
                    </a:p>
                  </a:txBody>
                  <a:tcPr marL="9525" marR="9525" marT="9525" marB="0" anchor="b"/>
                </a:tc>
                <a:tc>
                  <a:txBody>
                    <a:bodyPr/>
                    <a:lstStyle/>
                    <a:p>
                      <a:pPr algn="ctr" fontAlgn="ctr"/>
                      <a:r>
                        <a:rPr lang="ru-RU" sz="900" b="0" i="0" u="none" strike="noStrike">
                          <a:solidFill>
                            <a:srgbClr val="000000"/>
                          </a:solidFill>
                          <a:latin typeface="Arial"/>
                        </a:rPr>
                        <a:t>25,0%</a:t>
                      </a:r>
                    </a:p>
                  </a:txBody>
                  <a:tcPr marL="9525" marR="9525" marT="9525" marB="0" anchor="ctr"/>
                </a:tc>
                <a:tc>
                  <a:txBody>
                    <a:bodyPr/>
                    <a:lstStyle/>
                    <a:p>
                      <a:pPr algn="ctr" fontAlgn="ctr"/>
                      <a:r>
                        <a:rPr lang="ru-RU" sz="900" b="0" i="0" u="none" strike="noStrike">
                          <a:solidFill>
                            <a:srgbClr val="000000"/>
                          </a:solidFill>
                          <a:latin typeface="Arial"/>
                        </a:rPr>
                        <a:t>18,5%</a:t>
                      </a:r>
                    </a:p>
                  </a:txBody>
                  <a:tcPr marL="9525" marR="9525" marT="9525" marB="0" anchor="ctr"/>
                </a:tc>
                <a:tc>
                  <a:txBody>
                    <a:bodyPr/>
                    <a:lstStyle/>
                    <a:p>
                      <a:pPr algn="ctr" fontAlgn="ctr"/>
                      <a:r>
                        <a:rPr lang="ru-RU" sz="900" b="0" i="0" u="none" strike="noStrike">
                          <a:solidFill>
                            <a:srgbClr val="000000"/>
                          </a:solidFill>
                          <a:latin typeface="Arial"/>
                        </a:rPr>
                        <a:t>16,0%</a:t>
                      </a:r>
                    </a:p>
                  </a:txBody>
                  <a:tcPr marL="9525" marR="9525" marT="9525" marB="0" anchor="ctr"/>
                </a:tc>
              </a:tr>
              <a:tr h="214775">
                <a:tc>
                  <a:txBody>
                    <a:bodyPr/>
                    <a:lstStyle/>
                    <a:p>
                      <a:pPr algn="ctr" fontAlgn="b"/>
                      <a:r>
                        <a:rPr lang="ru-RU" sz="900" b="1" i="0" u="none" strike="noStrike">
                          <a:solidFill>
                            <a:srgbClr val="000000"/>
                          </a:solidFill>
                          <a:effectLst/>
                          <a:latin typeface="Calibri"/>
                        </a:rPr>
                        <a:t>11.30-12.00</a:t>
                      </a:r>
                    </a:p>
                  </a:txBody>
                  <a:tcPr marL="9525" marR="9525" marT="9525" marB="0" anchor="b"/>
                </a:tc>
                <a:tc>
                  <a:txBody>
                    <a:bodyPr/>
                    <a:lstStyle/>
                    <a:p>
                      <a:pPr algn="ctr" fontAlgn="ctr"/>
                      <a:r>
                        <a:rPr lang="ru-RU" sz="900" b="0" i="0" u="none" strike="noStrike">
                          <a:solidFill>
                            <a:srgbClr val="000000"/>
                          </a:solidFill>
                          <a:latin typeface="Arial"/>
                        </a:rPr>
                        <a:t>15,6%</a:t>
                      </a:r>
                    </a:p>
                  </a:txBody>
                  <a:tcPr marL="9525" marR="9525" marT="9525" marB="0" anchor="ctr"/>
                </a:tc>
                <a:tc>
                  <a:txBody>
                    <a:bodyPr/>
                    <a:lstStyle/>
                    <a:p>
                      <a:pPr algn="ctr" fontAlgn="ctr"/>
                      <a:r>
                        <a:rPr lang="ru-RU" sz="900" b="0" i="0" u="none" strike="noStrike">
                          <a:solidFill>
                            <a:srgbClr val="000000"/>
                          </a:solidFill>
                          <a:latin typeface="Arial"/>
                        </a:rPr>
                        <a:t>14,8%</a:t>
                      </a:r>
                    </a:p>
                  </a:txBody>
                  <a:tcPr marL="9525" marR="9525" marT="9525" marB="0" anchor="ctr"/>
                </a:tc>
                <a:tc>
                  <a:txBody>
                    <a:bodyPr/>
                    <a:lstStyle/>
                    <a:p>
                      <a:pPr algn="ctr" fontAlgn="ctr"/>
                      <a:r>
                        <a:rPr lang="ru-RU" sz="900" b="0" i="0" u="none" strike="noStrike">
                          <a:solidFill>
                            <a:srgbClr val="000000"/>
                          </a:solidFill>
                          <a:latin typeface="Arial"/>
                        </a:rPr>
                        <a:t>8,0%</a:t>
                      </a:r>
                    </a:p>
                  </a:txBody>
                  <a:tcPr marL="9525" marR="9525" marT="9525" marB="0" anchor="ctr"/>
                </a:tc>
              </a:tr>
              <a:tr h="214775">
                <a:tc>
                  <a:txBody>
                    <a:bodyPr/>
                    <a:lstStyle/>
                    <a:p>
                      <a:pPr algn="ctr" fontAlgn="b"/>
                      <a:r>
                        <a:rPr lang="ru-RU" sz="900" b="1" i="0" u="none" strike="noStrike">
                          <a:solidFill>
                            <a:srgbClr val="000000"/>
                          </a:solidFill>
                          <a:effectLst/>
                          <a:latin typeface="Calibri"/>
                        </a:rPr>
                        <a:t>12.00-12.30</a:t>
                      </a:r>
                    </a:p>
                  </a:txBody>
                  <a:tcPr marL="9525" marR="9525" marT="9525" marB="0" anchor="b"/>
                </a:tc>
                <a:tc>
                  <a:txBody>
                    <a:bodyPr/>
                    <a:lstStyle/>
                    <a:p>
                      <a:pPr algn="ctr" fontAlgn="ctr"/>
                      <a:r>
                        <a:rPr lang="ru-RU" sz="900" b="0" i="0" u="none" strike="noStrike">
                          <a:solidFill>
                            <a:srgbClr val="000000"/>
                          </a:solidFill>
                          <a:latin typeface="Arial"/>
                        </a:rPr>
                        <a:t>25,0%</a:t>
                      </a:r>
                    </a:p>
                  </a:txBody>
                  <a:tcPr marL="9525" marR="9525" marT="9525" marB="0" anchor="ctr"/>
                </a:tc>
                <a:tc>
                  <a:txBody>
                    <a:bodyPr/>
                    <a:lstStyle/>
                    <a:p>
                      <a:pPr algn="ctr" fontAlgn="ctr"/>
                      <a:r>
                        <a:rPr lang="ru-RU" sz="900" b="0" i="0" u="none" strike="noStrike">
                          <a:solidFill>
                            <a:srgbClr val="000000"/>
                          </a:solidFill>
                          <a:latin typeface="Arial"/>
                        </a:rPr>
                        <a:t>14,8%</a:t>
                      </a:r>
                    </a:p>
                  </a:txBody>
                  <a:tcPr marL="9525" marR="9525" marT="9525" marB="0" anchor="ctr"/>
                </a:tc>
                <a:tc>
                  <a:txBody>
                    <a:bodyPr/>
                    <a:lstStyle/>
                    <a:p>
                      <a:pPr algn="ctr" fontAlgn="ctr"/>
                      <a:r>
                        <a:rPr lang="ru-RU" sz="900" b="0" i="0" u="none" strike="noStrike">
                          <a:solidFill>
                            <a:srgbClr val="000000"/>
                          </a:solidFill>
                          <a:latin typeface="Arial"/>
                        </a:rPr>
                        <a:t>12,0%</a:t>
                      </a:r>
                    </a:p>
                  </a:txBody>
                  <a:tcPr marL="9525" marR="9525" marT="9525" marB="0" anchor="ctr"/>
                </a:tc>
              </a:tr>
              <a:tr h="214775">
                <a:tc>
                  <a:txBody>
                    <a:bodyPr/>
                    <a:lstStyle/>
                    <a:p>
                      <a:pPr algn="ctr" fontAlgn="b"/>
                      <a:r>
                        <a:rPr lang="ru-RU" sz="900" b="1" i="0" u="none" strike="noStrike">
                          <a:solidFill>
                            <a:srgbClr val="000000"/>
                          </a:solidFill>
                          <a:effectLst/>
                          <a:latin typeface="Calibri"/>
                        </a:rPr>
                        <a:t>12.30-13.00</a:t>
                      </a:r>
                    </a:p>
                  </a:txBody>
                  <a:tcPr marL="9525" marR="9525" marT="9525" marB="0" anchor="b"/>
                </a:tc>
                <a:tc>
                  <a:txBody>
                    <a:bodyPr/>
                    <a:lstStyle/>
                    <a:p>
                      <a:pPr algn="ctr" fontAlgn="ctr"/>
                      <a:r>
                        <a:rPr lang="ru-RU" sz="900" b="0" i="0" u="none" strike="noStrike">
                          <a:solidFill>
                            <a:srgbClr val="000000"/>
                          </a:solidFill>
                          <a:latin typeface="Arial"/>
                        </a:rPr>
                        <a:t>18,8%</a:t>
                      </a:r>
                    </a:p>
                  </a:txBody>
                  <a:tcPr marL="9525" marR="9525" marT="9525" marB="0" anchor="ctr"/>
                </a:tc>
                <a:tc>
                  <a:txBody>
                    <a:bodyPr/>
                    <a:lstStyle/>
                    <a:p>
                      <a:pPr algn="ctr" fontAlgn="ctr"/>
                      <a:r>
                        <a:rPr lang="ru-RU" sz="900" b="0" i="0" u="none" strike="noStrike">
                          <a:solidFill>
                            <a:srgbClr val="000000"/>
                          </a:solidFill>
                          <a:latin typeface="Arial"/>
                        </a:rPr>
                        <a:t>7,4%</a:t>
                      </a:r>
                    </a:p>
                  </a:txBody>
                  <a:tcPr marL="9525" marR="9525" marT="9525" marB="0" anchor="ctr"/>
                </a:tc>
                <a:tc>
                  <a:txBody>
                    <a:bodyPr/>
                    <a:lstStyle/>
                    <a:p>
                      <a:pPr algn="ctr" fontAlgn="ctr"/>
                      <a:r>
                        <a:rPr lang="ru-RU" sz="900" b="0" i="0" u="none" strike="noStrike">
                          <a:solidFill>
                            <a:srgbClr val="000000"/>
                          </a:solidFill>
                          <a:latin typeface="Arial"/>
                        </a:rPr>
                        <a:t>4,0%</a:t>
                      </a:r>
                    </a:p>
                  </a:txBody>
                  <a:tcPr marL="9525" marR="9525" marT="9525" marB="0" anchor="ctr"/>
                </a:tc>
              </a:tr>
              <a:tr h="214775">
                <a:tc>
                  <a:txBody>
                    <a:bodyPr/>
                    <a:lstStyle/>
                    <a:p>
                      <a:pPr algn="ctr" fontAlgn="b"/>
                      <a:r>
                        <a:rPr lang="ru-RU" sz="900" b="1" i="0" u="none" strike="noStrike">
                          <a:solidFill>
                            <a:srgbClr val="000000"/>
                          </a:solidFill>
                          <a:effectLst/>
                          <a:latin typeface="Calibri"/>
                        </a:rPr>
                        <a:t>13.00-13.30</a:t>
                      </a:r>
                    </a:p>
                  </a:txBody>
                  <a:tcPr marL="9525" marR="9525" marT="9525" marB="0" anchor="b"/>
                </a:tc>
                <a:tc>
                  <a:txBody>
                    <a:bodyPr/>
                    <a:lstStyle/>
                    <a:p>
                      <a:pPr algn="ctr" fontAlgn="ctr"/>
                      <a:r>
                        <a:rPr lang="ru-RU" sz="900" b="0" i="0" u="none" strike="noStrike">
                          <a:solidFill>
                            <a:srgbClr val="000000"/>
                          </a:solidFill>
                          <a:latin typeface="Arial"/>
                        </a:rPr>
                        <a:t>21,9%</a:t>
                      </a:r>
                    </a:p>
                  </a:txBody>
                  <a:tcPr marL="9525" marR="9525" marT="9525" marB="0" anchor="ctr"/>
                </a:tc>
                <a:tc>
                  <a:txBody>
                    <a:bodyPr/>
                    <a:lstStyle/>
                    <a:p>
                      <a:pPr algn="ctr" fontAlgn="ctr"/>
                      <a:r>
                        <a:rPr lang="ru-RU" sz="900" b="0" i="0" u="none" strike="noStrike">
                          <a:solidFill>
                            <a:srgbClr val="000000"/>
                          </a:solidFill>
                          <a:latin typeface="Arial"/>
                        </a:rPr>
                        <a:t>14,8%</a:t>
                      </a:r>
                    </a:p>
                  </a:txBody>
                  <a:tcPr marL="9525" marR="9525" marT="9525" marB="0" anchor="ctr"/>
                </a:tc>
                <a:tc>
                  <a:txBody>
                    <a:bodyPr/>
                    <a:lstStyle/>
                    <a:p>
                      <a:pPr algn="ctr" fontAlgn="ctr"/>
                      <a:r>
                        <a:rPr lang="ru-RU" sz="900" b="0" i="0" u="none" strike="noStrike">
                          <a:solidFill>
                            <a:srgbClr val="000000"/>
                          </a:solidFill>
                          <a:latin typeface="Arial"/>
                        </a:rPr>
                        <a:t>12,0%</a:t>
                      </a:r>
                    </a:p>
                  </a:txBody>
                  <a:tcPr marL="9525" marR="9525" marT="9525" marB="0" anchor="ctr"/>
                </a:tc>
              </a:tr>
              <a:tr h="214775">
                <a:tc>
                  <a:txBody>
                    <a:bodyPr/>
                    <a:lstStyle/>
                    <a:p>
                      <a:pPr algn="ctr" fontAlgn="b"/>
                      <a:r>
                        <a:rPr lang="ru-RU" sz="900" b="1" i="0" u="none" strike="noStrike">
                          <a:solidFill>
                            <a:srgbClr val="000000"/>
                          </a:solidFill>
                          <a:effectLst/>
                          <a:latin typeface="Calibri"/>
                        </a:rPr>
                        <a:t>13.30-14.00</a:t>
                      </a:r>
                    </a:p>
                  </a:txBody>
                  <a:tcPr marL="9525" marR="9525" marT="9525" marB="0" anchor="b"/>
                </a:tc>
                <a:tc>
                  <a:txBody>
                    <a:bodyPr/>
                    <a:lstStyle/>
                    <a:p>
                      <a:pPr algn="ctr" fontAlgn="ctr"/>
                      <a:r>
                        <a:rPr lang="ru-RU" sz="900" b="0" i="0" u="none" strike="noStrike">
                          <a:solidFill>
                            <a:srgbClr val="000000"/>
                          </a:solidFill>
                          <a:latin typeface="Arial"/>
                        </a:rPr>
                        <a:t>18,8%</a:t>
                      </a:r>
                    </a:p>
                  </a:txBody>
                  <a:tcPr marL="9525" marR="9525" marT="9525" marB="0" anchor="ctr"/>
                </a:tc>
                <a:tc>
                  <a:txBody>
                    <a:bodyPr/>
                    <a:lstStyle/>
                    <a:p>
                      <a:pPr algn="ctr" fontAlgn="ctr"/>
                      <a:r>
                        <a:rPr lang="ru-RU" sz="900" b="0" i="0" u="none" strike="noStrike">
                          <a:solidFill>
                            <a:srgbClr val="000000"/>
                          </a:solidFill>
                          <a:latin typeface="Arial"/>
                        </a:rPr>
                        <a:t>11,1%</a:t>
                      </a:r>
                    </a:p>
                  </a:txBody>
                  <a:tcPr marL="9525" marR="9525" marT="9525" marB="0" anchor="ctr"/>
                </a:tc>
                <a:tc>
                  <a:txBody>
                    <a:bodyPr/>
                    <a:lstStyle/>
                    <a:p>
                      <a:pPr algn="ctr" fontAlgn="ctr"/>
                      <a:r>
                        <a:rPr lang="ru-RU" sz="900" b="0" i="0" u="none" strike="noStrike">
                          <a:solidFill>
                            <a:srgbClr val="000000"/>
                          </a:solidFill>
                          <a:latin typeface="Arial"/>
                        </a:rPr>
                        <a:t>12,0%</a:t>
                      </a:r>
                    </a:p>
                  </a:txBody>
                  <a:tcPr marL="9525" marR="9525" marT="9525" marB="0" anchor="ctr"/>
                </a:tc>
              </a:tr>
              <a:tr h="214775">
                <a:tc>
                  <a:txBody>
                    <a:bodyPr/>
                    <a:lstStyle/>
                    <a:p>
                      <a:pPr algn="ctr" fontAlgn="b"/>
                      <a:r>
                        <a:rPr lang="ru-RU" sz="900" b="1" i="0" u="none" strike="noStrike">
                          <a:solidFill>
                            <a:srgbClr val="000000"/>
                          </a:solidFill>
                          <a:effectLst/>
                          <a:latin typeface="Calibri"/>
                        </a:rPr>
                        <a:t>14.00-14.30</a:t>
                      </a:r>
                    </a:p>
                  </a:txBody>
                  <a:tcPr marL="9525" marR="9525" marT="9525" marB="0" anchor="b"/>
                </a:tc>
                <a:tc>
                  <a:txBody>
                    <a:bodyPr/>
                    <a:lstStyle/>
                    <a:p>
                      <a:pPr algn="ctr" fontAlgn="ctr"/>
                      <a:r>
                        <a:rPr lang="ru-RU" sz="900" b="0" i="0" u="none" strike="noStrike">
                          <a:solidFill>
                            <a:srgbClr val="000000"/>
                          </a:solidFill>
                          <a:latin typeface="Arial"/>
                        </a:rPr>
                        <a:t>18,8%</a:t>
                      </a:r>
                    </a:p>
                  </a:txBody>
                  <a:tcPr marL="9525" marR="9525" marT="9525" marB="0" anchor="ctr"/>
                </a:tc>
                <a:tc>
                  <a:txBody>
                    <a:bodyPr/>
                    <a:lstStyle/>
                    <a:p>
                      <a:pPr algn="ctr" fontAlgn="ctr"/>
                      <a:r>
                        <a:rPr lang="ru-RU" sz="900" b="0" i="0" u="none" strike="noStrike">
                          <a:solidFill>
                            <a:srgbClr val="000000"/>
                          </a:solidFill>
                          <a:latin typeface="Arial"/>
                        </a:rPr>
                        <a:t>11,1%</a:t>
                      </a:r>
                    </a:p>
                  </a:txBody>
                  <a:tcPr marL="9525" marR="9525" marT="9525" marB="0" anchor="ctr"/>
                </a:tc>
                <a:tc>
                  <a:txBody>
                    <a:bodyPr/>
                    <a:lstStyle/>
                    <a:p>
                      <a:pPr algn="ctr" fontAlgn="ctr"/>
                      <a:r>
                        <a:rPr lang="ru-RU" sz="900" b="0" i="0" u="none" strike="noStrike">
                          <a:solidFill>
                            <a:srgbClr val="000000"/>
                          </a:solidFill>
                          <a:latin typeface="Arial"/>
                        </a:rPr>
                        <a:t>12,0%</a:t>
                      </a:r>
                    </a:p>
                  </a:txBody>
                  <a:tcPr marL="9525" marR="9525" marT="9525" marB="0" anchor="ctr"/>
                </a:tc>
              </a:tr>
              <a:tr h="214775">
                <a:tc>
                  <a:txBody>
                    <a:bodyPr/>
                    <a:lstStyle/>
                    <a:p>
                      <a:pPr algn="ctr" fontAlgn="b"/>
                      <a:r>
                        <a:rPr lang="ru-RU" sz="900" b="1" i="0" u="none" strike="noStrike">
                          <a:solidFill>
                            <a:srgbClr val="000000"/>
                          </a:solidFill>
                          <a:effectLst/>
                          <a:latin typeface="Calibri"/>
                        </a:rPr>
                        <a:t>14.30-15.00</a:t>
                      </a:r>
                    </a:p>
                  </a:txBody>
                  <a:tcPr marL="9525" marR="9525" marT="9525" marB="0" anchor="b"/>
                </a:tc>
                <a:tc>
                  <a:txBody>
                    <a:bodyPr/>
                    <a:lstStyle/>
                    <a:p>
                      <a:pPr algn="ctr" fontAlgn="ctr"/>
                      <a:r>
                        <a:rPr lang="ru-RU" sz="900" b="0" i="0" u="none" strike="noStrike">
                          <a:solidFill>
                            <a:srgbClr val="000000"/>
                          </a:solidFill>
                          <a:latin typeface="Arial"/>
                        </a:rPr>
                        <a:t>15,6%</a:t>
                      </a:r>
                    </a:p>
                  </a:txBody>
                  <a:tcPr marL="9525" marR="9525" marT="9525" marB="0" anchor="ctr"/>
                </a:tc>
                <a:tc>
                  <a:txBody>
                    <a:bodyPr/>
                    <a:lstStyle/>
                    <a:p>
                      <a:pPr algn="ctr" fontAlgn="ctr"/>
                      <a:r>
                        <a:rPr lang="ru-RU" sz="900" b="0" i="0" u="none" strike="noStrike">
                          <a:solidFill>
                            <a:srgbClr val="000000"/>
                          </a:solidFill>
                          <a:latin typeface="Arial"/>
                        </a:rPr>
                        <a:t>3,7%</a:t>
                      </a:r>
                    </a:p>
                  </a:txBody>
                  <a:tcPr marL="9525" marR="9525" marT="9525" marB="0" anchor="ctr"/>
                </a:tc>
                <a:tc>
                  <a:txBody>
                    <a:bodyPr/>
                    <a:lstStyle/>
                    <a:p>
                      <a:pPr algn="ctr" fontAlgn="ctr"/>
                      <a:r>
                        <a:rPr lang="ru-RU" sz="900" b="0" i="0" u="none" strike="noStrike">
                          <a:solidFill>
                            <a:srgbClr val="000000"/>
                          </a:solidFill>
                          <a:latin typeface="Arial"/>
                        </a:rPr>
                        <a:t>4,0%</a:t>
                      </a:r>
                    </a:p>
                  </a:txBody>
                  <a:tcPr marL="9525" marR="9525" marT="9525" marB="0" anchor="ctr"/>
                </a:tc>
              </a:tr>
              <a:tr h="214775">
                <a:tc>
                  <a:txBody>
                    <a:bodyPr/>
                    <a:lstStyle/>
                    <a:p>
                      <a:pPr algn="ctr" fontAlgn="b"/>
                      <a:r>
                        <a:rPr lang="ru-RU" sz="900" b="1" i="0" u="none" strike="noStrike">
                          <a:solidFill>
                            <a:srgbClr val="000000"/>
                          </a:solidFill>
                          <a:effectLst/>
                          <a:latin typeface="Calibri"/>
                        </a:rPr>
                        <a:t>15.00-15.30</a:t>
                      </a:r>
                    </a:p>
                  </a:txBody>
                  <a:tcPr marL="9525" marR="9525" marT="9525" marB="0" anchor="b"/>
                </a:tc>
                <a:tc>
                  <a:txBody>
                    <a:bodyPr/>
                    <a:lstStyle/>
                    <a:p>
                      <a:pPr algn="ctr" fontAlgn="ctr"/>
                      <a:r>
                        <a:rPr lang="ru-RU" sz="900" b="0" i="0" u="none" strike="noStrike">
                          <a:solidFill>
                            <a:srgbClr val="000000"/>
                          </a:solidFill>
                          <a:latin typeface="Arial"/>
                        </a:rPr>
                        <a:t>15,6%</a:t>
                      </a:r>
                    </a:p>
                  </a:txBody>
                  <a:tcPr marL="9525" marR="9525" marT="9525" marB="0" anchor="ctr"/>
                </a:tc>
                <a:tc>
                  <a:txBody>
                    <a:bodyPr/>
                    <a:lstStyle/>
                    <a:p>
                      <a:pPr algn="ctr" fontAlgn="ctr"/>
                      <a:r>
                        <a:rPr lang="ru-RU" sz="900" b="0" i="0" u="none" strike="noStrike">
                          <a:solidFill>
                            <a:srgbClr val="000000"/>
                          </a:solidFill>
                          <a:latin typeface="Arial"/>
                        </a:rPr>
                        <a:t>7,4%</a:t>
                      </a:r>
                    </a:p>
                  </a:txBody>
                  <a:tcPr marL="9525" marR="9525" marT="9525" marB="0" anchor="ctr"/>
                </a:tc>
                <a:tc>
                  <a:txBody>
                    <a:bodyPr/>
                    <a:lstStyle/>
                    <a:p>
                      <a:pPr algn="ctr" fontAlgn="ctr"/>
                      <a:r>
                        <a:rPr lang="ru-RU" sz="900" b="0" i="0" u="none" strike="noStrike">
                          <a:solidFill>
                            <a:srgbClr val="000000"/>
                          </a:solidFill>
                          <a:latin typeface="Arial"/>
                        </a:rPr>
                        <a:t>4,0%</a:t>
                      </a:r>
                    </a:p>
                  </a:txBody>
                  <a:tcPr marL="9525" marR="9525" marT="9525" marB="0" anchor="ctr"/>
                </a:tc>
              </a:tr>
              <a:tr h="214775">
                <a:tc>
                  <a:txBody>
                    <a:bodyPr/>
                    <a:lstStyle/>
                    <a:p>
                      <a:pPr algn="ctr" fontAlgn="b"/>
                      <a:r>
                        <a:rPr lang="ru-RU" sz="900" b="1" i="0" u="none" strike="noStrike">
                          <a:solidFill>
                            <a:srgbClr val="000000"/>
                          </a:solidFill>
                          <a:effectLst/>
                          <a:latin typeface="Calibri"/>
                        </a:rPr>
                        <a:t>15.30-16.00</a:t>
                      </a:r>
                    </a:p>
                  </a:txBody>
                  <a:tcPr marL="9525" marR="9525" marT="9525" marB="0" anchor="b"/>
                </a:tc>
                <a:tc>
                  <a:txBody>
                    <a:bodyPr/>
                    <a:lstStyle/>
                    <a:p>
                      <a:pPr algn="ctr" fontAlgn="ctr"/>
                      <a:r>
                        <a:rPr lang="ru-RU" sz="900" b="0" i="0" u="none" strike="noStrike">
                          <a:solidFill>
                            <a:srgbClr val="000000"/>
                          </a:solidFill>
                          <a:latin typeface="Arial"/>
                        </a:rPr>
                        <a:t>12,5%</a:t>
                      </a:r>
                    </a:p>
                  </a:txBody>
                  <a:tcPr marL="9525" marR="9525" marT="9525" marB="0" anchor="ctr"/>
                </a:tc>
                <a:tc>
                  <a:txBody>
                    <a:bodyPr/>
                    <a:lstStyle/>
                    <a:p>
                      <a:pPr algn="ctr" fontAlgn="ctr"/>
                      <a:r>
                        <a:rPr lang="ru-RU" sz="900" b="0" i="0" u="none" strike="noStrike">
                          <a:solidFill>
                            <a:srgbClr val="000000"/>
                          </a:solidFill>
                          <a:latin typeface="Arial"/>
                        </a:rPr>
                        <a:t>7,4%</a:t>
                      </a:r>
                    </a:p>
                  </a:txBody>
                  <a:tcPr marL="9525" marR="9525" marT="9525" marB="0" anchor="ctr"/>
                </a:tc>
                <a:tc>
                  <a:txBody>
                    <a:bodyPr/>
                    <a:lstStyle/>
                    <a:p>
                      <a:pPr algn="ctr" fontAlgn="ctr"/>
                      <a:r>
                        <a:rPr lang="ru-RU" sz="900" b="0" i="0" u="none" strike="noStrike" dirty="0">
                          <a:solidFill>
                            <a:srgbClr val="000000"/>
                          </a:solidFill>
                          <a:latin typeface="Arial"/>
                        </a:rPr>
                        <a:t>4,0%</a:t>
                      </a:r>
                    </a:p>
                  </a:txBody>
                  <a:tcPr marL="9525" marR="9525" marT="9525" marB="0" anchor="ctr"/>
                </a:tc>
              </a:tr>
            </a:tbl>
          </a:graphicData>
        </a:graphic>
      </p:graphicFrame>
      <p:graphicFrame>
        <p:nvGraphicFramePr>
          <p:cNvPr id="7" name="Таблица 6"/>
          <p:cNvGraphicFramePr>
            <a:graphicFrameLocks noGrp="1"/>
          </p:cNvGraphicFramePr>
          <p:nvPr>
            <p:extLst>
              <p:ext uri="{D42A27DB-BD31-4B8C-83A1-F6EECF244321}">
                <p14:modId xmlns:p14="http://schemas.microsoft.com/office/powerpoint/2010/main" val="4159445325"/>
              </p:ext>
            </p:extLst>
          </p:nvPr>
        </p:nvGraphicFramePr>
        <p:xfrm>
          <a:off x="4355976" y="1571612"/>
          <a:ext cx="4595024" cy="5037128"/>
        </p:xfrm>
        <a:graphic>
          <a:graphicData uri="http://schemas.openxmlformats.org/drawingml/2006/table">
            <a:tbl>
              <a:tblPr>
                <a:tableStyleId>{3C2FFA5D-87B4-456A-9821-1D502468CF0F}</a:tableStyleId>
              </a:tblPr>
              <a:tblGrid>
                <a:gridCol w="1120545"/>
                <a:gridCol w="809282"/>
                <a:gridCol w="1431807"/>
                <a:gridCol w="1233390"/>
              </a:tblGrid>
              <a:tr h="428628">
                <a:tc>
                  <a:txBody>
                    <a:bodyPr/>
                    <a:lstStyle/>
                    <a:p>
                      <a:pPr algn="ctr" fontAlgn="b"/>
                      <a:endParaRPr lang="ru-RU" sz="800" b="1" i="0" u="none" strike="noStrike" dirty="0">
                        <a:solidFill>
                          <a:srgbClr val="000000"/>
                        </a:solidFill>
                        <a:effectLst/>
                        <a:latin typeface="Calibri"/>
                      </a:endParaRPr>
                    </a:p>
                  </a:txBody>
                  <a:tcPr marL="8704" marR="8704" marT="8704" marB="0" anchor="ctr"/>
                </a:tc>
                <a:tc>
                  <a:txBody>
                    <a:bodyPr/>
                    <a:lstStyle/>
                    <a:p>
                      <a:pPr algn="ctr" fontAlgn="b"/>
                      <a:r>
                        <a:rPr lang="ka-GE" sz="900" b="1" u="none" strike="noStrike" dirty="0">
                          <a:effectLst/>
                        </a:rPr>
                        <a:t>ორშაბათი-პარასკევი</a:t>
                      </a:r>
                      <a:endParaRPr lang="ka-GE" sz="900" b="1" i="0" u="none" strike="noStrike" dirty="0">
                        <a:solidFill>
                          <a:srgbClr val="000000"/>
                        </a:solidFill>
                        <a:effectLst/>
                        <a:latin typeface="Sylfaen"/>
                      </a:endParaRPr>
                    </a:p>
                  </a:txBody>
                  <a:tcPr marL="9525" marR="9525" marT="9525" marB="0" anchor="ctr"/>
                </a:tc>
                <a:tc>
                  <a:txBody>
                    <a:bodyPr/>
                    <a:lstStyle/>
                    <a:p>
                      <a:pPr algn="ctr" fontAlgn="b"/>
                      <a:r>
                        <a:rPr lang="ka-GE" sz="900" b="1" u="none" strike="noStrike" dirty="0">
                          <a:effectLst/>
                        </a:rPr>
                        <a:t>შაბათი</a:t>
                      </a:r>
                      <a:endParaRPr lang="ka-GE" sz="900" b="1" i="0" u="none" strike="noStrike" dirty="0">
                        <a:solidFill>
                          <a:srgbClr val="000000"/>
                        </a:solidFill>
                        <a:effectLst/>
                        <a:latin typeface="Sylfaen"/>
                      </a:endParaRPr>
                    </a:p>
                  </a:txBody>
                  <a:tcPr marL="9525" marR="9525" marT="9525" marB="0" anchor="ctr"/>
                </a:tc>
                <a:tc>
                  <a:txBody>
                    <a:bodyPr/>
                    <a:lstStyle/>
                    <a:p>
                      <a:pPr algn="ctr" fontAlgn="b"/>
                      <a:r>
                        <a:rPr lang="ka-GE" sz="900" b="1" u="none" strike="noStrike" dirty="0">
                          <a:effectLst/>
                        </a:rPr>
                        <a:t>კვირა</a:t>
                      </a:r>
                      <a:endParaRPr lang="ka-GE" sz="900" b="1" i="0" u="none" strike="noStrike" dirty="0">
                        <a:solidFill>
                          <a:srgbClr val="000000"/>
                        </a:solidFill>
                        <a:effectLst/>
                        <a:latin typeface="Sylfaen"/>
                      </a:endParaRPr>
                    </a:p>
                  </a:txBody>
                  <a:tcPr marL="9525" marR="9525" marT="9525" marB="0" anchor="ctr"/>
                </a:tc>
              </a:tr>
              <a:tr h="177250">
                <a:tc>
                  <a:txBody>
                    <a:bodyPr/>
                    <a:lstStyle/>
                    <a:p>
                      <a:pPr algn="ctr" fontAlgn="b"/>
                      <a:r>
                        <a:rPr lang="ru-RU" sz="900" b="1" i="0" u="none" strike="noStrike">
                          <a:solidFill>
                            <a:srgbClr val="000000"/>
                          </a:solidFill>
                          <a:effectLst/>
                          <a:latin typeface="Calibri"/>
                        </a:rPr>
                        <a:t>16.00-16.30</a:t>
                      </a:r>
                    </a:p>
                  </a:txBody>
                  <a:tcPr marL="9525" marR="9525" marT="9525" marB="0" anchor="b"/>
                </a:tc>
                <a:tc>
                  <a:txBody>
                    <a:bodyPr/>
                    <a:lstStyle/>
                    <a:p>
                      <a:pPr algn="ctr" fontAlgn="ctr"/>
                      <a:r>
                        <a:rPr lang="ru-RU" sz="900" b="0" i="0" u="none" strike="noStrike">
                          <a:solidFill>
                            <a:srgbClr val="000000"/>
                          </a:solidFill>
                          <a:latin typeface="Arial"/>
                        </a:rPr>
                        <a:t>18,8%</a:t>
                      </a:r>
                    </a:p>
                  </a:txBody>
                  <a:tcPr marL="9525" marR="9525" marT="9525" marB="0" anchor="ctr"/>
                </a:tc>
                <a:tc>
                  <a:txBody>
                    <a:bodyPr/>
                    <a:lstStyle/>
                    <a:p>
                      <a:pPr algn="ctr" fontAlgn="ctr"/>
                      <a:r>
                        <a:rPr lang="ru-RU" sz="900" b="0" i="0" u="none" strike="noStrike">
                          <a:solidFill>
                            <a:srgbClr val="000000"/>
                          </a:solidFill>
                          <a:latin typeface="Arial"/>
                        </a:rPr>
                        <a:t>3,7%</a:t>
                      </a:r>
                    </a:p>
                  </a:txBody>
                  <a:tcPr marL="9525" marR="9525" marT="9525" marB="0" anchor="ctr"/>
                </a:tc>
                <a:tc>
                  <a:txBody>
                    <a:bodyPr/>
                    <a:lstStyle/>
                    <a:p>
                      <a:pPr algn="ctr" fontAlgn="ctr"/>
                      <a:r>
                        <a:rPr lang="ru-RU" sz="900" b="0" i="0" u="none" strike="noStrike">
                          <a:solidFill>
                            <a:srgbClr val="000000"/>
                          </a:solidFill>
                          <a:latin typeface="Arial"/>
                        </a:rPr>
                        <a:t>4,0%</a:t>
                      </a:r>
                    </a:p>
                  </a:txBody>
                  <a:tcPr marL="9525" marR="9525" marT="9525" marB="0" anchor="ctr"/>
                </a:tc>
              </a:tr>
              <a:tr h="177250">
                <a:tc>
                  <a:txBody>
                    <a:bodyPr/>
                    <a:lstStyle/>
                    <a:p>
                      <a:pPr algn="ctr" fontAlgn="b"/>
                      <a:r>
                        <a:rPr lang="ru-RU" sz="900" b="1" i="0" u="none" strike="noStrike">
                          <a:solidFill>
                            <a:srgbClr val="000000"/>
                          </a:solidFill>
                          <a:effectLst/>
                          <a:latin typeface="Calibri"/>
                        </a:rPr>
                        <a:t>16.30-17.00</a:t>
                      </a:r>
                    </a:p>
                  </a:txBody>
                  <a:tcPr marL="9525" marR="9525" marT="9525" marB="0" anchor="b"/>
                </a:tc>
                <a:tc>
                  <a:txBody>
                    <a:bodyPr/>
                    <a:lstStyle/>
                    <a:p>
                      <a:pPr algn="ctr" fontAlgn="ctr"/>
                      <a:r>
                        <a:rPr lang="ru-RU" sz="900" b="0" i="0" u="none" strike="noStrike">
                          <a:solidFill>
                            <a:srgbClr val="000000"/>
                          </a:solidFill>
                          <a:latin typeface="Arial"/>
                        </a:rPr>
                        <a:t>15,6%</a:t>
                      </a:r>
                    </a:p>
                  </a:txBody>
                  <a:tcPr marL="9525" marR="9525" marT="9525" marB="0" anchor="ctr"/>
                </a:tc>
                <a:tc>
                  <a:txBody>
                    <a:bodyPr/>
                    <a:lstStyle/>
                    <a:p>
                      <a:pPr algn="ctr" fontAlgn="ctr"/>
                      <a:r>
                        <a:rPr lang="ru-RU" sz="900" b="0" i="0" u="none" strike="noStrike">
                          <a:solidFill>
                            <a:srgbClr val="000000"/>
                          </a:solidFill>
                          <a:latin typeface="Arial"/>
                        </a:rPr>
                        <a:t>3,7%</a:t>
                      </a:r>
                    </a:p>
                  </a:txBody>
                  <a:tcPr marL="9525" marR="9525" marT="9525" marB="0" anchor="ctr"/>
                </a:tc>
                <a:tc>
                  <a:txBody>
                    <a:bodyPr/>
                    <a:lstStyle/>
                    <a:p>
                      <a:pPr algn="ctr" fontAlgn="ctr"/>
                      <a:r>
                        <a:rPr lang="ru-RU" sz="900" b="0" i="0" u="none" strike="noStrike">
                          <a:solidFill>
                            <a:srgbClr val="000000"/>
                          </a:solidFill>
                          <a:latin typeface="Arial"/>
                        </a:rPr>
                        <a:t>4,0%</a:t>
                      </a:r>
                    </a:p>
                  </a:txBody>
                  <a:tcPr marL="9525" marR="9525" marT="9525" marB="0" anchor="ctr"/>
                </a:tc>
              </a:tr>
              <a:tr h="177250">
                <a:tc>
                  <a:txBody>
                    <a:bodyPr/>
                    <a:lstStyle/>
                    <a:p>
                      <a:pPr algn="ctr" fontAlgn="b"/>
                      <a:r>
                        <a:rPr lang="ru-RU" sz="900" b="1" i="0" u="none" strike="noStrike">
                          <a:solidFill>
                            <a:srgbClr val="000000"/>
                          </a:solidFill>
                          <a:effectLst/>
                          <a:latin typeface="Calibri"/>
                        </a:rPr>
                        <a:t>17.00-17.30</a:t>
                      </a:r>
                    </a:p>
                  </a:txBody>
                  <a:tcPr marL="9525" marR="9525" marT="9525" marB="0" anchor="b"/>
                </a:tc>
                <a:tc>
                  <a:txBody>
                    <a:bodyPr/>
                    <a:lstStyle/>
                    <a:p>
                      <a:pPr algn="ctr" fontAlgn="ctr"/>
                      <a:r>
                        <a:rPr lang="ru-RU" sz="900" b="0" i="0" u="none" strike="noStrike">
                          <a:solidFill>
                            <a:srgbClr val="000000"/>
                          </a:solidFill>
                          <a:latin typeface="Arial"/>
                        </a:rPr>
                        <a:t>18,8%</a:t>
                      </a:r>
                    </a:p>
                  </a:txBody>
                  <a:tcPr marL="9525" marR="9525" marT="9525" marB="0" anchor="ctr"/>
                </a:tc>
                <a:tc>
                  <a:txBody>
                    <a:bodyPr/>
                    <a:lstStyle/>
                    <a:p>
                      <a:pPr algn="ctr" fontAlgn="ctr"/>
                      <a:r>
                        <a:rPr lang="ru-RU" sz="900" b="0" i="0" u="none" strike="noStrike">
                          <a:solidFill>
                            <a:srgbClr val="000000"/>
                          </a:solidFill>
                          <a:latin typeface="Arial"/>
                        </a:rPr>
                        <a:t>7,4%</a:t>
                      </a:r>
                    </a:p>
                  </a:txBody>
                  <a:tcPr marL="9525" marR="9525" marT="9525" marB="0" anchor="ctr"/>
                </a:tc>
                <a:tc>
                  <a:txBody>
                    <a:bodyPr/>
                    <a:lstStyle/>
                    <a:p>
                      <a:pPr algn="ctr" fontAlgn="ctr"/>
                      <a:r>
                        <a:rPr lang="ru-RU" sz="900" b="0" i="0" u="none" strike="noStrike">
                          <a:solidFill>
                            <a:srgbClr val="000000"/>
                          </a:solidFill>
                          <a:latin typeface="Arial"/>
                        </a:rPr>
                        <a:t>8,0%</a:t>
                      </a:r>
                    </a:p>
                  </a:txBody>
                  <a:tcPr marL="9525" marR="9525" marT="9525" marB="0" anchor="ctr"/>
                </a:tc>
              </a:tr>
              <a:tr h="177250">
                <a:tc>
                  <a:txBody>
                    <a:bodyPr/>
                    <a:lstStyle/>
                    <a:p>
                      <a:pPr algn="ctr" fontAlgn="b"/>
                      <a:r>
                        <a:rPr lang="ru-RU" sz="900" b="1" i="0" u="none" strike="noStrike">
                          <a:solidFill>
                            <a:srgbClr val="000000"/>
                          </a:solidFill>
                          <a:effectLst/>
                          <a:latin typeface="Calibri"/>
                        </a:rPr>
                        <a:t>17.30-18.00</a:t>
                      </a:r>
                    </a:p>
                  </a:txBody>
                  <a:tcPr marL="9525" marR="9525" marT="9525" marB="0" anchor="b"/>
                </a:tc>
                <a:tc>
                  <a:txBody>
                    <a:bodyPr/>
                    <a:lstStyle/>
                    <a:p>
                      <a:pPr algn="ctr" fontAlgn="ctr"/>
                      <a:r>
                        <a:rPr lang="ru-RU" sz="900" b="0" i="0" u="none" strike="noStrike">
                          <a:solidFill>
                            <a:srgbClr val="000000"/>
                          </a:solidFill>
                          <a:latin typeface="Arial"/>
                        </a:rPr>
                        <a:t>18,8%</a:t>
                      </a:r>
                    </a:p>
                  </a:txBody>
                  <a:tcPr marL="9525" marR="9525" marT="9525" marB="0" anchor="ctr"/>
                </a:tc>
                <a:tc>
                  <a:txBody>
                    <a:bodyPr/>
                    <a:lstStyle/>
                    <a:p>
                      <a:pPr algn="ctr" fontAlgn="ctr"/>
                      <a:r>
                        <a:rPr lang="ru-RU" sz="900" b="0" i="0" u="none" strike="noStrike">
                          <a:solidFill>
                            <a:srgbClr val="000000"/>
                          </a:solidFill>
                          <a:latin typeface="Arial"/>
                        </a:rPr>
                        <a:t>7,4%</a:t>
                      </a:r>
                    </a:p>
                  </a:txBody>
                  <a:tcPr marL="9525" marR="9525" marT="9525" marB="0" anchor="ctr"/>
                </a:tc>
                <a:tc>
                  <a:txBody>
                    <a:bodyPr/>
                    <a:lstStyle/>
                    <a:p>
                      <a:pPr algn="ctr" fontAlgn="ctr"/>
                      <a:r>
                        <a:rPr lang="ru-RU" sz="900" b="0" i="0" u="none" strike="noStrike">
                          <a:solidFill>
                            <a:srgbClr val="000000"/>
                          </a:solidFill>
                          <a:latin typeface="Arial"/>
                        </a:rPr>
                        <a:t>8,0%</a:t>
                      </a:r>
                    </a:p>
                  </a:txBody>
                  <a:tcPr marL="9525" marR="9525" marT="9525" marB="0" anchor="ctr"/>
                </a:tc>
              </a:tr>
              <a:tr h="177250">
                <a:tc>
                  <a:txBody>
                    <a:bodyPr/>
                    <a:lstStyle/>
                    <a:p>
                      <a:pPr algn="ctr" fontAlgn="b"/>
                      <a:r>
                        <a:rPr lang="ru-RU" sz="900" b="1" i="0" u="none" strike="noStrike">
                          <a:solidFill>
                            <a:srgbClr val="000000"/>
                          </a:solidFill>
                          <a:effectLst/>
                          <a:latin typeface="Calibri"/>
                        </a:rPr>
                        <a:t>18.00-18.30</a:t>
                      </a:r>
                    </a:p>
                  </a:txBody>
                  <a:tcPr marL="9525" marR="9525" marT="9525" marB="0" anchor="b"/>
                </a:tc>
                <a:tc>
                  <a:txBody>
                    <a:bodyPr/>
                    <a:lstStyle/>
                    <a:p>
                      <a:pPr algn="ctr" fontAlgn="ctr"/>
                      <a:r>
                        <a:rPr lang="ru-RU" sz="900" b="0" i="0" u="none" strike="noStrike">
                          <a:solidFill>
                            <a:srgbClr val="000000"/>
                          </a:solidFill>
                          <a:latin typeface="Arial"/>
                        </a:rPr>
                        <a:t>40,6%</a:t>
                      </a:r>
                    </a:p>
                  </a:txBody>
                  <a:tcPr marL="9525" marR="9525" marT="9525" marB="0" anchor="ctr"/>
                </a:tc>
                <a:tc>
                  <a:txBody>
                    <a:bodyPr/>
                    <a:lstStyle/>
                    <a:p>
                      <a:pPr algn="ctr" fontAlgn="ctr"/>
                      <a:r>
                        <a:rPr lang="ru-RU" sz="900" b="0" i="0" u="none" strike="noStrike">
                          <a:solidFill>
                            <a:srgbClr val="000000"/>
                          </a:solidFill>
                          <a:latin typeface="Arial"/>
                        </a:rPr>
                        <a:t>25,9%</a:t>
                      </a:r>
                    </a:p>
                  </a:txBody>
                  <a:tcPr marL="9525" marR="9525" marT="9525" marB="0" anchor="ctr"/>
                </a:tc>
                <a:tc>
                  <a:txBody>
                    <a:bodyPr/>
                    <a:lstStyle/>
                    <a:p>
                      <a:pPr algn="ctr" fontAlgn="ctr"/>
                      <a:r>
                        <a:rPr lang="ru-RU" sz="900" b="0" i="0" u="none" strike="noStrike">
                          <a:solidFill>
                            <a:srgbClr val="000000"/>
                          </a:solidFill>
                          <a:latin typeface="Arial"/>
                        </a:rPr>
                        <a:t>24,0%</a:t>
                      </a:r>
                    </a:p>
                  </a:txBody>
                  <a:tcPr marL="9525" marR="9525" marT="9525" marB="0" anchor="ctr"/>
                </a:tc>
              </a:tr>
              <a:tr h="177250">
                <a:tc>
                  <a:txBody>
                    <a:bodyPr/>
                    <a:lstStyle/>
                    <a:p>
                      <a:pPr algn="ctr" fontAlgn="b"/>
                      <a:r>
                        <a:rPr lang="ru-RU" sz="900" b="1" i="0" u="none" strike="noStrike">
                          <a:solidFill>
                            <a:srgbClr val="000000"/>
                          </a:solidFill>
                          <a:effectLst/>
                          <a:latin typeface="Calibri"/>
                        </a:rPr>
                        <a:t>18.30-19.00</a:t>
                      </a:r>
                    </a:p>
                  </a:txBody>
                  <a:tcPr marL="9525" marR="9525" marT="9525" marB="0" anchor="b"/>
                </a:tc>
                <a:tc>
                  <a:txBody>
                    <a:bodyPr/>
                    <a:lstStyle/>
                    <a:p>
                      <a:pPr algn="ctr" fontAlgn="ctr"/>
                      <a:r>
                        <a:rPr lang="ru-RU" sz="900" b="0" i="0" u="none" strike="noStrike">
                          <a:solidFill>
                            <a:srgbClr val="000000"/>
                          </a:solidFill>
                          <a:latin typeface="Arial"/>
                        </a:rPr>
                        <a:t>37,5%</a:t>
                      </a:r>
                    </a:p>
                  </a:txBody>
                  <a:tcPr marL="9525" marR="9525" marT="9525" marB="0" anchor="ctr"/>
                </a:tc>
                <a:tc>
                  <a:txBody>
                    <a:bodyPr/>
                    <a:lstStyle/>
                    <a:p>
                      <a:pPr algn="ctr" fontAlgn="ctr"/>
                      <a:r>
                        <a:rPr lang="ru-RU" sz="900" b="0" i="0" u="none" strike="noStrike">
                          <a:solidFill>
                            <a:srgbClr val="000000"/>
                          </a:solidFill>
                          <a:latin typeface="Arial"/>
                        </a:rPr>
                        <a:t>22,2%</a:t>
                      </a:r>
                    </a:p>
                  </a:txBody>
                  <a:tcPr marL="9525" marR="9525" marT="9525" marB="0" anchor="ctr"/>
                </a:tc>
                <a:tc>
                  <a:txBody>
                    <a:bodyPr/>
                    <a:lstStyle/>
                    <a:p>
                      <a:pPr algn="ctr" fontAlgn="ctr"/>
                      <a:r>
                        <a:rPr lang="ru-RU" sz="900" b="0" i="0" u="none" strike="noStrike">
                          <a:solidFill>
                            <a:srgbClr val="000000"/>
                          </a:solidFill>
                          <a:latin typeface="Arial"/>
                        </a:rPr>
                        <a:t>20,0%</a:t>
                      </a:r>
                    </a:p>
                  </a:txBody>
                  <a:tcPr marL="9525" marR="9525" marT="9525" marB="0" anchor="ctr"/>
                </a:tc>
              </a:tr>
              <a:tr h="177250">
                <a:tc>
                  <a:txBody>
                    <a:bodyPr/>
                    <a:lstStyle/>
                    <a:p>
                      <a:pPr algn="ctr" fontAlgn="b"/>
                      <a:r>
                        <a:rPr lang="ru-RU" sz="900" b="1" i="0" u="none" strike="noStrike">
                          <a:solidFill>
                            <a:srgbClr val="000000"/>
                          </a:solidFill>
                          <a:effectLst/>
                          <a:latin typeface="Calibri"/>
                        </a:rPr>
                        <a:t>19.00-19.30</a:t>
                      </a:r>
                    </a:p>
                  </a:txBody>
                  <a:tcPr marL="9525" marR="9525" marT="9525" marB="0" anchor="b"/>
                </a:tc>
                <a:tc>
                  <a:txBody>
                    <a:bodyPr/>
                    <a:lstStyle/>
                    <a:p>
                      <a:pPr algn="ctr" fontAlgn="ctr"/>
                      <a:r>
                        <a:rPr lang="ru-RU" sz="900" b="0" i="0" u="none" strike="noStrike">
                          <a:solidFill>
                            <a:srgbClr val="000000"/>
                          </a:solidFill>
                          <a:latin typeface="Arial"/>
                        </a:rPr>
                        <a:t>12,5%</a:t>
                      </a:r>
                    </a:p>
                  </a:txBody>
                  <a:tcPr marL="9525" marR="9525" marT="9525" marB="0" anchor="ctr"/>
                </a:tc>
                <a:tc>
                  <a:txBody>
                    <a:bodyPr/>
                    <a:lstStyle/>
                    <a:p>
                      <a:pPr algn="ctr" fontAlgn="ctr"/>
                      <a:r>
                        <a:rPr lang="ru-RU" sz="900" b="0" i="0" u="none" strike="noStrike">
                          <a:solidFill>
                            <a:srgbClr val="000000"/>
                          </a:solidFill>
                          <a:latin typeface="Arial"/>
                        </a:rPr>
                        <a:t>3,7%</a:t>
                      </a:r>
                    </a:p>
                  </a:txBody>
                  <a:tcPr marL="9525" marR="9525" marT="9525" marB="0" anchor="ctr"/>
                </a:tc>
                <a:tc>
                  <a:txBody>
                    <a:bodyPr/>
                    <a:lstStyle/>
                    <a:p>
                      <a:pPr algn="ctr" fontAlgn="ctr"/>
                      <a:r>
                        <a:rPr lang="ru-RU" sz="900" b="0" i="0" u="none" strike="noStrike">
                          <a:solidFill>
                            <a:srgbClr val="000000"/>
                          </a:solidFill>
                          <a:latin typeface="Arial"/>
                        </a:rPr>
                        <a:t>4,0%</a:t>
                      </a:r>
                    </a:p>
                  </a:txBody>
                  <a:tcPr marL="9525" marR="9525" marT="9525" marB="0" anchor="ctr"/>
                </a:tc>
              </a:tr>
              <a:tr h="177250">
                <a:tc>
                  <a:txBody>
                    <a:bodyPr/>
                    <a:lstStyle/>
                    <a:p>
                      <a:pPr algn="ctr" fontAlgn="b"/>
                      <a:r>
                        <a:rPr lang="ru-RU" sz="900" b="1" i="0" u="none" strike="noStrike">
                          <a:solidFill>
                            <a:srgbClr val="000000"/>
                          </a:solidFill>
                          <a:effectLst/>
                          <a:latin typeface="Calibri"/>
                        </a:rPr>
                        <a:t>19.30-20.00</a:t>
                      </a:r>
                    </a:p>
                  </a:txBody>
                  <a:tcPr marL="9525" marR="9525" marT="9525" marB="0" anchor="b"/>
                </a:tc>
                <a:tc>
                  <a:txBody>
                    <a:bodyPr/>
                    <a:lstStyle/>
                    <a:p>
                      <a:pPr algn="ctr" fontAlgn="ctr"/>
                      <a:r>
                        <a:rPr lang="ru-RU" sz="900" b="0" i="0" u="none" strike="noStrike">
                          <a:solidFill>
                            <a:srgbClr val="000000"/>
                          </a:solidFill>
                          <a:latin typeface="Arial"/>
                        </a:rPr>
                        <a:t>12,5%</a:t>
                      </a:r>
                    </a:p>
                  </a:txBody>
                  <a:tcPr marL="9525" marR="9525" marT="9525" marB="0" anchor="ctr"/>
                </a:tc>
                <a:tc>
                  <a:txBody>
                    <a:bodyPr/>
                    <a:lstStyle/>
                    <a:p>
                      <a:pPr algn="ctr" fontAlgn="ctr"/>
                      <a:r>
                        <a:rPr lang="ru-RU" sz="900" b="0" i="0" u="none" strike="noStrike">
                          <a:solidFill>
                            <a:srgbClr val="000000"/>
                          </a:solidFill>
                          <a:latin typeface="Arial"/>
                        </a:rPr>
                        <a:t>7,4%</a:t>
                      </a:r>
                    </a:p>
                  </a:txBody>
                  <a:tcPr marL="9525" marR="9525" marT="9525" marB="0" anchor="ctr"/>
                </a:tc>
                <a:tc>
                  <a:txBody>
                    <a:bodyPr/>
                    <a:lstStyle/>
                    <a:p>
                      <a:pPr algn="ctr" fontAlgn="ctr"/>
                      <a:r>
                        <a:rPr lang="ru-RU" sz="900" b="0" i="0" u="none" strike="noStrike">
                          <a:solidFill>
                            <a:srgbClr val="000000"/>
                          </a:solidFill>
                          <a:latin typeface="Arial"/>
                        </a:rPr>
                        <a:t>20,0%</a:t>
                      </a:r>
                    </a:p>
                  </a:txBody>
                  <a:tcPr marL="9525" marR="9525" marT="9525" marB="0" anchor="ctr"/>
                </a:tc>
              </a:tr>
              <a:tr h="177250">
                <a:tc>
                  <a:txBody>
                    <a:bodyPr/>
                    <a:lstStyle/>
                    <a:p>
                      <a:pPr algn="ctr" fontAlgn="b"/>
                      <a:r>
                        <a:rPr lang="ru-RU" sz="900" b="1" i="0" u="none" strike="noStrike">
                          <a:solidFill>
                            <a:srgbClr val="000000"/>
                          </a:solidFill>
                          <a:effectLst/>
                          <a:latin typeface="Calibri"/>
                        </a:rPr>
                        <a:t>20.00-20.30</a:t>
                      </a:r>
                    </a:p>
                  </a:txBody>
                  <a:tcPr marL="9525" marR="9525" marT="9525" marB="0" anchor="b"/>
                </a:tc>
                <a:tc>
                  <a:txBody>
                    <a:bodyPr/>
                    <a:lstStyle/>
                    <a:p>
                      <a:pPr algn="ctr" fontAlgn="ctr"/>
                      <a:r>
                        <a:rPr lang="ru-RU" sz="900" b="0" i="0" u="none" strike="noStrike">
                          <a:solidFill>
                            <a:srgbClr val="000000"/>
                          </a:solidFill>
                          <a:latin typeface="Arial"/>
                        </a:rPr>
                        <a:t>21,9%</a:t>
                      </a:r>
                    </a:p>
                  </a:txBody>
                  <a:tcPr marL="9525" marR="9525" marT="9525" marB="0" anchor="ctr"/>
                </a:tc>
                <a:tc>
                  <a:txBody>
                    <a:bodyPr/>
                    <a:lstStyle/>
                    <a:p>
                      <a:pPr algn="ctr" fontAlgn="ctr"/>
                      <a:r>
                        <a:rPr lang="ru-RU" sz="900" b="0" i="0" u="none" strike="noStrike">
                          <a:solidFill>
                            <a:srgbClr val="000000"/>
                          </a:solidFill>
                          <a:latin typeface="Arial"/>
                        </a:rPr>
                        <a:t>18,5%</a:t>
                      </a:r>
                    </a:p>
                  </a:txBody>
                  <a:tcPr marL="9525" marR="9525" marT="9525" marB="0" anchor="ctr"/>
                </a:tc>
                <a:tc>
                  <a:txBody>
                    <a:bodyPr/>
                    <a:lstStyle/>
                    <a:p>
                      <a:pPr algn="ctr" fontAlgn="ctr"/>
                      <a:r>
                        <a:rPr lang="ru-RU" sz="900" b="0" i="0" u="none" strike="noStrike">
                          <a:solidFill>
                            <a:srgbClr val="000000"/>
                          </a:solidFill>
                          <a:latin typeface="Arial"/>
                        </a:rPr>
                        <a:t>16,0%</a:t>
                      </a:r>
                    </a:p>
                  </a:txBody>
                  <a:tcPr marL="9525" marR="9525" marT="9525" marB="0" anchor="ctr"/>
                </a:tc>
              </a:tr>
              <a:tr h="177250">
                <a:tc>
                  <a:txBody>
                    <a:bodyPr/>
                    <a:lstStyle/>
                    <a:p>
                      <a:pPr algn="ctr" fontAlgn="b"/>
                      <a:r>
                        <a:rPr lang="ru-RU" sz="900" b="1" i="0" u="none" strike="noStrike">
                          <a:solidFill>
                            <a:srgbClr val="000000"/>
                          </a:solidFill>
                          <a:effectLst/>
                          <a:latin typeface="Calibri"/>
                        </a:rPr>
                        <a:t>20.30-21.00</a:t>
                      </a:r>
                    </a:p>
                  </a:txBody>
                  <a:tcPr marL="9525" marR="9525" marT="9525" marB="0" anchor="b"/>
                </a:tc>
                <a:tc>
                  <a:txBody>
                    <a:bodyPr/>
                    <a:lstStyle/>
                    <a:p>
                      <a:pPr algn="ctr" fontAlgn="ctr"/>
                      <a:r>
                        <a:rPr lang="ru-RU" sz="900" b="0" i="0" u="none" strike="noStrike">
                          <a:solidFill>
                            <a:srgbClr val="000000"/>
                          </a:solidFill>
                          <a:latin typeface="Arial"/>
                        </a:rPr>
                        <a:t>21,9%</a:t>
                      </a:r>
                    </a:p>
                  </a:txBody>
                  <a:tcPr marL="9525" marR="9525" marT="9525" marB="0" anchor="ctr"/>
                </a:tc>
                <a:tc>
                  <a:txBody>
                    <a:bodyPr/>
                    <a:lstStyle/>
                    <a:p>
                      <a:pPr algn="ctr" fontAlgn="ctr"/>
                      <a:r>
                        <a:rPr lang="ru-RU" sz="900" b="0" i="0" u="none" strike="noStrike">
                          <a:solidFill>
                            <a:srgbClr val="000000"/>
                          </a:solidFill>
                          <a:latin typeface="Arial"/>
                        </a:rPr>
                        <a:t>14,8%</a:t>
                      </a:r>
                    </a:p>
                  </a:txBody>
                  <a:tcPr marL="9525" marR="9525" marT="9525" marB="0" anchor="ctr"/>
                </a:tc>
                <a:tc>
                  <a:txBody>
                    <a:bodyPr/>
                    <a:lstStyle/>
                    <a:p>
                      <a:pPr algn="ctr" fontAlgn="ctr"/>
                      <a:r>
                        <a:rPr lang="ru-RU" sz="900" b="0" i="0" u="none" strike="noStrike">
                          <a:solidFill>
                            <a:srgbClr val="000000"/>
                          </a:solidFill>
                          <a:latin typeface="Arial"/>
                        </a:rPr>
                        <a:t>20,0%</a:t>
                      </a:r>
                    </a:p>
                  </a:txBody>
                  <a:tcPr marL="9525" marR="9525" marT="9525" marB="0" anchor="ctr"/>
                </a:tc>
              </a:tr>
              <a:tr h="177250">
                <a:tc>
                  <a:txBody>
                    <a:bodyPr/>
                    <a:lstStyle/>
                    <a:p>
                      <a:pPr algn="ctr" fontAlgn="b"/>
                      <a:r>
                        <a:rPr lang="ru-RU" sz="900" b="1" i="0" u="none" strike="noStrike">
                          <a:solidFill>
                            <a:srgbClr val="000000"/>
                          </a:solidFill>
                          <a:effectLst/>
                          <a:latin typeface="Calibri"/>
                        </a:rPr>
                        <a:t>21.00-21.30</a:t>
                      </a:r>
                    </a:p>
                  </a:txBody>
                  <a:tcPr marL="9525" marR="9525" marT="9525" marB="0" anchor="b"/>
                </a:tc>
                <a:tc>
                  <a:txBody>
                    <a:bodyPr/>
                    <a:lstStyle/>
                    <a:p>
                      <a:pPr algn="ctr" fontAlgn="ctr"/>
                      <a:r>
                        <a:rPr lang="ru-RU" sz="900" b="0" i="0" u="none" strike="noStrike">
                          <a:solidFill>
                            <a:srgbClr val="000000"/>
                          </a:solidFill>
                          <a:latin typeface="Arial"/>
                        </a:rPr>
                        <a:t>25,0%</a:t>
                      </a:r>
                    </a:p>
                  </a:txBody>
                  <a:tcPr marL="9525" marR="9525" marT="9525" marB="0" anchor="ctr"/>
                </a:tc>
                <a:tc>
                  <a:txBody>
                    <a:bodyPr/>
                    <a:lstStyle/>
                    <a:p>
                      <a:pPr algn="ctr" fontAlgn="ctr"/>
                      <a:r>
                        <a:rPr lang="ru-RU" sz="900" b="0" i="0" u="none" strike="noStrike">
                          <a:solidFill>
                            <a:srgbClr val="000000"/>
                          </a:solidFill>
                          <a:latin typeface="Arial"/>
                        </a:rPr>
                        <a:t>14,8%</a:t>
                      </a:r>
                    </a:p>
                  </a:txBody>
                  <a:tcPr marL="9525" marR="9525" marT="9525" marB="0" anchor="ctr"/>
                </a:tc>
                <a:tc>
                  <a:txBody>
                    <a:bodyPr/>
                    <a:lstStyle/>
                    <a:p>
                      <a:pPr algn="ctr" fontAlgn="ctr"/>
                      <a:r>
                        <a:rPr lang="ru-RU" sz="900" b="0" i="0" u="none" strike="noStrike">
                          <a:solidFill>
                            <a:srgbClr val="000000"/>
                          </a:solidFill>
                          <a:latin typeface="Arial"/>
                        </a:rPr>
                        <a:t>16,0%</a:t>
                      </a:r>
                    </a:p>
                  </a:txBody>
                  <a:tcPr marL="9525" marR="9525" marT="9525" marB="0" anchor="ctr"/>
                </a:tc>
              </a:tr>
              <a:tr h="177250">
                <a:tc>
                  <a:txBody>
                    <a:bodyPr/>
                    <a:lstStyle/>
                    <a:p>
                      <a:pPr algn="ctr" fontAlgn="b"/>
                      <a:r>
                        <a:rPr lang="ru-RU" sz="900" b="1" i="0" u="none" strike="noStrike">
                          <a:solidFill>
                            <a:srgbClr val="000000"/>
                          </a:solidFill>
                          <a:effectLst/>
                          <a:latin typeface="Calibri"/>
                        </a:rPr>
                        <a:t>21.30-22.00</a:t>
                      </a:r>
                    </a:p>
                  </a:txBody>
                  <a:tcPr marL="9525" marR="9525" marT="9525" marB="0" anchor="b"/>
                </a:tc>
                <a:tc>
                  <a:txBody>
                    <a:bodyPr/>
                    <a:lstStyle/>
                    <a:p>
                      <a:pPr algn="ctr" fontAlgn="ctr"/>
                      <a:r>
                        <a:rPr lang="ru-RU" sz="900" b="0" i="0" u="none" strike="noStrike">
                          <a:solidFill>
                            <a:srgbClr val="000000"/>
                          </a:solidFill>
                          <a:latin typeface="Arial"/>
                        </a:rPr>
                        <a:t>21,9%</a:t>
                      </a:r>
                    </a:p>
                  </a:txBody>
                  <a:tcPr marL="9525" marR="9525" marT="9525" marB="0" anchor="ctr"/>
                </a:tc>
                <a:tc>
                  <a:txBody>
                    <a:bodyPr/>
                    <a:lstStyle/>
                    <a:p>
                      <a:pPr algn="ctr" fontAlgn="ctr"/>
                      <a:r>
                        <a:rPr lang="ru-RU" sz="900" b="0" i="0" u="none" strike="noStrike">
                          <a:solidFill>
                            <a:srgbClr val="000000"/>
                          </a:solidFill>
                          <a:latin typeface="Arial"/>
                        </a:rPr>
                        <a:t>14,8%</a:t>
                      </a:r>
                    </a:p>
                  </a:txBody>
                  <a:tcPr marL="9525" marR="9525" marT="9525" marB="0" anchor="ctr"/>
                </a:tc>
                <a:tc>
                  <a:txBody>
                    <a:bodyPr/>
                    <a:lstStyle/>
                    <a:p>
                      <a:pPr algn="ctr" fontAlgn="ctr"/>
                      <a:r>
                        <a:rPr lang="ru-RU" sz="900" b="0" i="0" u="none" strike="noStrike">
                          <a:solidFill>
                            <a:srgbClr val="000000"/>
                          </a:solidFill>
                          <a:latin typeface="Arial"/>
                        </a:rPr>
                        <a:t>20,0%</a:t>
                      </a:r>
                    </a:p>
                  </a:txBody>
                  <a:tcPr marL="9525" marR="9525" marT="9525" marB="0" anchor="ctr"/>
                </a:tc>
              </a:tr>
              <a:tr h="177250">
                <a:tc>
                  <a:txBody>
                    <a:bodyPr/>
                    <a:lstStyle/>
                    <a:p>
                      <a:pPr algn="ctr" fontAlgn="b"/>
                      <a:r>
                        <a:rPr lang="ru-RU" sz="900" b="1" i="0" u="none" strike="noStrike">
                          <a:solidFill>
                            <a:srgbClr val="000000"/>
                          </a:solidFill>
                          <a:effectLst/>
                          <a:latin typeface="Calibri"/>
                        </a:rPr>
                        <a:t>22.00-22.30</a:t>
                      </a:r>
                    </a:p>
                  </a:txBody>
                  <a:tcPr marL="9525" marR="9525" marT="9525" marB="0" anchor="b"/>
                </a:tc>
                <a:tc>
                  <a:txBody>
                    <a:bodyPr/>
                    <a:lstStyle/>
                    <a:p>
                      <a:pPr algn="ctr" fontAlgn="ctr"/>
                      <a:r>
                        <a:rPr lang="ru-RU" sz="900" b="0" i="0" u="none" strike="noStrike">
                          <a:solidFill>
                            <a:srgbClr val="000000"/>
                          </a:solidFill>
                          <a:latin typeface="Arial"/>
                        </a:rPr>
                        <a:t>18,8%</a:t>
                      </a:r>
                    </a:p>
                  </a:txBody>
                  <a:tcPr marL="9525" marR="9525" marT="9525" marB="0" anchor="ctr"/>
                </a:tc>
                <a:tc>
                  <a:txBody>
                    <a:bodyPr/>
                    <a:lstStyle/>
                    <a:p>
                      <a:pPr algn="ctr" fontAlgn="ctr"/>
                      <a:r>
                        <a:rPr lang="ru-RU" sz="900" b="0" i="0" u="none" strike="noStrike">
                          <a:solidFill>
                            <a:srgbClr val="000000"/>
                          </a:solidFill>
                          <a:latin typeface="Arial"/>
                        </a:rPr>
                        <a:t>18,5%</a:t>
                      </a:r>
                    </a:p>
                  </a:txBody>
                  <a:tcPr marL="9525" marR="9525" marT="9525" marB="0" anchor="ctr"/>
                </a:tc>
                <a:tc>
                  <a:txBody>
                    <a:bodyPr/>
                    <a:lstStyle/>
                    <a:p>
                      <a:pPr algn="ctr" fontAlgn="ctr"/>
                      <a:r>
                        <a:rPr lang="ru-RU" sz="900" b="0" i="0" u="none" strike="noStrike">
                          <a:solidFill>
                            <a:srgbClr val="000000"/>
                          </a:solidFill>
                          <a:latin typeface="Arial"/>
                        </a:rPr>
                        <a:t>20,0%</a:t>
                      </a:r>
                    </a:p>
                  </a:txBody>
                  <a:tcPr marL="9525" marR="9525" marT="9525" marB="0" anchor="ctr"/>
                </a:tc>
              </a:tr>
              <a:tr h="177250">
                <a:tc>
                  <a:txBody>
                    <a:bodyPr/>
                    <a:lstStyle/>
                    <a:p>
                      <a:pPr algn="ctr" fontAlgn="b"/>
                      <a:r>
                        <a:rPr lang="ru-RU" sz="900" b="1" i="0" u="none" strike="noStrike">
                          <a:solidFill>
                            <a:srgbClr val="000000"/>
                          </a:solidFill>
                          <a:effectLst/>
                          <a:latin typeface="Calibri"/>
                        </a:rPr>
                        <a:t>22.30-23.00</a:t>
                      </a:r>
                    </a:p>
                  </a:txBody>
                  <a:tcPr marL="9525" marR="9525" marT="9525" marB="0" anchor="b"/>
                </a:tc>
                <a:tc>
                  <a:txBody>
                    <a:bodyPr/>
                    <a:lstStyle/>
                    <a:p>
                      <a:pPr algn="ctr" fontAlgn="ctr"/>
                      <a:r>
                        <a:rPr lang="ru-RU" sz="900" b="0" i="0" u="none" strike="noStrike">
                          <a:solidFill>
                            <a:srgbClr val="000000"/>
                          </a:solidFill>
                          <a:latin typeface="Arial"/>
                        </a:rPr>
                        <a:t>21,9%</a:t>
                      </a:r>
                    </a:p>
                  </a:txBody>
                  <a:tcPr marL="9525" marR="9525" marT="9525" marB="0" anchor="ctr"/>
                </a:tc>
                <a:tc>
                  <a:txBody>
                    <a:bodyPr/>
                    <a:lstStyle/>
                    <a:p>
                      <a:pPr algn="ctr" fontAlgn="ctr"/>
                      <a:r>
                        <a:rPr lang="ru-RU" sz="900" b="0" i="0" u="none" strike="noStrike">
                          <a:solidFill>
                            <a:srgbClr val="000000"/>
                          </a:solidFill>
                          <a:latin typeface="Arial"/>
                        </a:rPr>
                        <a:t>18,5%</a:t>
                      </a:r>
                    </a:p>
                  </a:txBody>
                  <a:tcPr marL="9525" marR="9525" marT="9525" marB="0" anchor="ctr"/>
                </a:tc>
                <a:tc>
                  <a:txBody>
                    <a:bodyPr/>
                    <a:lstStyle/>
                    <a:p>
                      <a:pPr algn="ctr" fontAlgn="ctr"/>
                      <a:r>
                        <a:rPr lang="ru-RU" sz="900" b="0" i="0" u="none" strike="noStrike">
                          <a:solidFill>
                            <a:srgbClr val="000000"/>
                          </a:solidFill>
                          <a:latin typeface="Arial"/>
                        </a:rPr>
                        <a:t>16,0%</a:t>
                      </a:r>
                    </a:p>
                  </a:txBody>
                  <a:tcPr marL="9525" marR="9525" marT="9525" marB="0" anchor="ctr"/>
                </a:tc>
              </a:tr>
              <a:tr h="177250">
                <a:tc>
                  <a:txBody>
                    <a:bodyPr/>
                    <a:lstStyle/>
                    <a:p>
                      <a:pPr algn="ctr" fontAlgn="b"/>
                      <a:r>
                        <a:rPr lang="ru-RU" sz="900" b="1" i="0" u="none" strike="noStrike">
                          <a:solidFill>
                            <a:srgbClr val="000000"/>
                          </a:solidFill>
                          <a:effectLst/>
                          <a:latin typeface="Calibri"/>
                        </a:rPr>
                        <a:t>23.00-23.30</a:t>
                      </a:r>
                    </a:p>
                  </a:txBody>
                  <a:tcPr marL="9525" marR="9525" marT="9525" marB="0" anchor="b"/>
                </a:tc>
                <a:tc>
                  <a:txBody>
                    <a:bodyPr/>
                    <a:lstStyle/>
                    <a:p>
                      <a:pPr algn="ctr" fontAlgn="ctr"/>
                      <a:r>
                        <a:rPr lang="ru-RU" sz="900" b="0" i="0" u="none" strike="noStrike">
                          <a:solidFill>
                            <a:srgbClr val="000000"/>
                          </a:solidFill>
                          <a:latin typeface="Arial"/>
                        </a:rPr>
                        <a:t>18,8%</a:t>
                      </a:r>
                    </a:p>
                  </a:txBody>
                  <a:tcPr marL="9525" marR="9525" marT="9525" marB="0" anchor="ctr"/>
                </a:tc>
                <a:tc>
                  <a:txBody>
                    <a:bodyPr/>
                    <a:lstStyle/>
                    <a:p>
                      <a:pPr algn="ctr" fontAlgn="ctr"/>
                      <a:r>
                        <a:rPr lang="ru-RU" sz="900" b="0" i="0" u="none" strike="noStrike">
                          <a:solidFill>
                            <a:srgbClr val="000000"/>
                          </a:solidFill>
                          <a:latin typeface="Arial"/>
                        </a:rPr>
                        <a:t>14,8%</a:t>
                      </a:r>
                    </a:p>
                  </a:txBody>
                  <a:tcPr marL="9525" marR="9525" marT="9525" marB="0" anchor="ctr"/>
                </a:tc>
                <a:tc>
                  <a:txBody>
                    <a:bodyPr/>
                    <a:lstStyle/>
                    <a:p>
                      <a:pPr algn="ctr" fontAlgn="ctr"/>
                      <a:r>
                        <a:rPr lang="ru-RU" sz="900" b="0" i="0" u="none" strike="noStrike">
                          <a:solidFill>
                            <a:srgbClr val="000000"/>
                          </a:solidFill>
                          <a:latin typeface="Arial"/>
                        </a:rPr>
                        <a:t>16,0%</a:t>
                      </a:r>
                    </a:p>
                  </a:txBody>
                  <a:tcPr marL="9525" marR="9525" marT="9525" marB="0" anchor="ctr"/>
                </a:tc>
              </a:tr>
              <a:tr h="177250">
                <a:tc>
                  <a:txBody>
                    <a:bodyPr/>
                    <a:lstStyle/>
                    <a:p>
                      <a:pPr algn="ctr" fontAlgn="b"/>
                      <a:r>
                        <a:rPr lang="ru-RU" sz="900" b="1" i="0" u="none" strike="noStrike">
                          <a:solidFill>
                            <a:srgbClr val="000000"/>
                          </a:solidFill>
                          <a:effectLst/>
                          <a:latin typeface="Calibri"/>
                        </a:rPr>
                        <a:t>23.30-0.00</a:t>
                      </a:r>
                    </a:p>
                  </a:txBody>
                  <a:tcPr marL="9525" marR="9525" marT="9525" marB="0" anchor="b"/>
                </a:tc>
                <a:tc>
                  <a:txBody>
                    <a:bodyPr/>
                    <a:lstStyle/>
                    <a:p>
                      <a:pPr algn="ctr" fontAlgn="ctr"/>
                      <a:r>
                        <a:rPr lang="ru-RU" sz="900" b="0" i="0" u="none" strike="noStrike">
                          <a:solidFill>
                            <a:srgbClr val="000000"/>
                          </a:solidFill>
                          <a:latin typeface="Arial"/>
                        </a:rPr>
                        <a:t>12,5%</a:t>
                      </a:r>
                    </a:p>
                  </a:txBody>
                  <a:tcPr marL="9525" marR="9525" marT="9525" marB="0" anchor="ctr"/>
                </a:tc>
                <a:tc>
                  <a:txBody>
                    <a:bodyPr/>
                    <a:lstStyle/>
                    <a:p>
                      <a:pPr algn="ctr" fontAlgn="ctr"/>
                      <a:r>
                        <a:rPr lang="ru-RU" sz="900" b="0" i="0" u="none" strike="noStrike">
                          <a:solidFill>
                            <a:srgbClr val="000000"/>
                          </a:solidFill>
                          <a:latin typeface="Arial"/>
                        </a:rPr>
                        <a:t>11,1%</a:t>
                      </a:r>
                    </a:p>
                  </a:txBody>
                  <a:tcPr marL="9525" marR="9525" marT="9525" marB="0" anchor="ctr"/>
                </a:tc>
                <a:tc>
                  <a:txBody>
                    <a:bodyPr/>
                    <a:lstStyle/>
                    <a:p>
                      <a:pPr algn="ctr" fontAlgn="ctr"/>
                      <a:r>
                        <a:rPr lang="ru-RU" sz="900" b="0" i="0" u="none" strike="noStrike">
                          <a:solidFill>
                            <a:srgbClr val="000000"/>
                          </a:solidFill>
                          <a:latin typeface="Arial"/>
                        </a:rPr>
                        <a:t>12,0%</a:t>
                      </a:r>
                    </a:p>
                  </a:txBody>
                  <a:tcPr marL="9525" marR="9525" marT="9525" marB="0" anchor="ctr"/>
                </a:tc>
              </a:tr>
              <a:tr h="177250">
                <a:tc>
                  <a:txBody>
                    <a:bodyPr/>
                    <a:lstStyle/>
                    <a:p>
                      <a:pPr algn="ctr" fontAlgn="b"/>
                      <a:r>
                        <a:rPr lang="ru-RU" sz="900" b="1" i="0" u="none" strike="noStrike">
                          <a:solidFill>
                            <a:srgbClr val="000000"/>
                          </a:solidFill>
                          <a:effectLst/>
                          <a:latin typeface="Calibri"/>
                        </a:rPr>
                        <a:t>0.00-0.30</a:t>
                      </a:r>
                    </a:p>
                  </a:txBody>
                  <a:tcPr marL="9525" marR="9525" marT="9525" marB="0" anchor="b"/>
                </a:tc>
                <a:tc>
                  <a:txBody>
                    <a:bodyPr/>
                    <a:lstStyle/>
                    <a:p>
                      <a:pPr algn="ctr" fontAlgn="ctr"/>
                      <a:r>
                        <a:rPr lang="ru-RU" sz="900" b="0" i="0" u="none" strike="noStrike">
                          <a:solidFill>
                            <a:srgbClr val="000000"/>
                          </a:solidFill>
                          <a:latin typeface="Arial"/>
                        </a:rPr>
                        <a:t>9,4%</a:t>
                      </a:r>
                    </a:p>
                  </a:txBody>
                  <a:tcPr marL="9525" marR="9525" marT="9525" marB="0" anchor="ctr"/>
                </a:tc>
                <a:tc>
                  <a:txBody>
                    <a:bodyPr/>
                    <a:lstStyle/>
                    <a:p>
                      <a:pPr algn="ctr" fontAlgn="ctr"/>
                      <a:r>
                        <a:rPr lang="ru-RU" sz="900" b="0" i="0" u="none" strike="noStrike">
                          <a:solidFill>
                            <a:srgbClr val="000000"/>
                          </a:solidFill>
                          <a:latin typeface="Arial"/>
                        </a:rPr>
                        <a:t>11,1%</a:t>
                      </a:r>
                    </a:p>
                  </a:txBody>
                  <a:tcPr marL="9525" marR="9525" marT="9525" marB="0" anchor="ctr"/>
                </a:tc>
                <a:tc>
                  <a:txBody>
                    <a:bodyPr/>
                    <a:lstStyle/>
                    <a:p>
                      <a:pPr algn="ctr" fontAlgn="ctr"/>
                      <a:r>
                        <a:rPr lang="ru-RU" sz="900" b="0" i="0" u="none" strike="noStrike">
                          <a:solidFill>
                            <a:srgbClr val="000000"/>
                          </a:solidFill>
                          <a:latin typeface="Arial"/>
                        </a:rPr>
                        <a:t>8,0%</a:t>
                      </a:r>
                    </a:p>
                  </a:txBody>
                  <a:tcPr marL="9525" marR="9525" marT="9525" marB="0" anchor="ctr"/>
                </a:tc>
              </a:tr>
              <a:tr h="177250">
                <a:tc>
                  <a:txBody>
                    <a:bodyPr/>
                    <a:lstStyle/>
                    <a:p>
                      <a:pPr algn="ctr" fontAlgn="b"/>
                      <a:r>
                        <a:rPr lang="ru-RU" sz="900" b="1" i="0" u="none" strike="noStrike">
                          <a:solidFill>
                            <a:srgbClr val="000000"/>
                          </a:solidFill>
                          <a:effectLst/>
                          <a:latin typeface="Calibri"/>
                        </a:rPr>
                        <a:t>0.30-1.00</a:t>
                      </a:r>
                    </a:p>
                  </a:txBody>
                  <a:tcPr marL="9525" marR="9525" marT="9525" marB="0" anchor="b"/>
                </a:tc>
                <a:tc>
                  <a:txBody>
                    <a:bodyPr/>
                    <a:lstStyle/>
                    <a:p>
                      <a:pPr algn="ctr" fontAlgn="ctr"/>
                      <a:r>
                        <a:rPr lang="ru-RU" sz="900" b="0" i="0" u="none" strike="noStrike">
                          <a:solidFill>
                            <a:srgbClr val="000000"/>
                          </a:solidFill>
                          <a:latin typeface="Arial"/>
                        </a:rPr>
                        <a:t>6,3%</a:t>
                      </a:r>
                    </a:p>
                  </a:txBody>
                  <a:tcPr marL="9525" marR="9525" marT="9525" marB="0" anchor="ctr"/>
                </a:tc>
                <a:tc>
                  <a:txBody>
                    <a:bodyPr/>
                    <a:lstStyle/>
                    <a:p>
                      <a:pPr algn="ctr" fontAlgn="ctr"/>
                      <a:r>
                        <a:rPr lang="ru-RU" sz="900" b="0" i="0" u="none" strike="noStrike">
                          <a:solidFill>
                            <a:srgbClr val="000000"/>
                          </a:solidFill>
                          <a:latin typeface="Arial"/>
                        </a:rPr>
                        <a:t>7,4%</a:t>
                      </a:r>
                    </a:p>
                  </a:txBody>
                  <a:tcPr marL="9525" marR="9525" marT="9525" marB="0" anchor="ctr"/>
                </a:tc>
                <a:tc>
                  <a:txBody>
                    <a:bodyPr/>
                    <a:lstStyle/>
                    <a:p>
                      <a:pPr algn="ctr" fontAlgn="ctr"/>
                      <a:r>
                        <a:rPr lang="ru-RU" sz="900" b="0" i="0" u="none" strike="noStrike">
                          <a:solidFill>
                            <a:srgbClr val="000000"/>
                          </a:solidFill>
                          <a:latin typeface="Arial"/>
                        </a:rPr>
                        <a:t>8,0%</a:t>
                      </a:r>
                    </a:p>
                  </a:txBody>
                  <a:tcPr marL="9525" marR="9525" marT="9525" marB="0" anchor="ctr"/>
                </a:tc>
              </a:tr>
              <a:tr h="177250">
                <a:tc>
                  <a:txBody>
                    <a:bodyPr/>
                    <a:lstStyle/>
                    <a:p>
                      <a:pPr algn="ctr" fontAlgn="b"/>
                      <a:r>
                        <a:rPr lang="ru-RU" sz="900" b="1" i="0" u="none" strike="noStrike">
                          <a:solidFill>
                            <a:srgbClr val="000000"/>
                          </a:solidFill>
                          <a:effectLst/>
                          <a:latin typeface="Calibri"/>
                        </a:rPr>
                        <a:t>1.00-1.30</a:t>
                      </a:r>
                    </a:p>
                  </a:txBody>
                  <a:tcPr marL="9525" marR="9525" marT="9525" marB="0" anchor="b"/>
                </a:tc>
                <a:tc>
                  <a:txBody>
                    <a:bodyPr/>
                    <a:lstStyle/>
                    <a:p>
                      <a:pPr algn="ctr" fontAlgn="ctr"/>
                      <a:r>
                        <a:rPr lang="ru-RU" sz="900" b="0" i="0" u="none" strike="noStrike">
                          <a:solidFill>
                            <a:srgbClr val="000000"/>
                          </a:solidFill>
                          <a:latin typeface="Arial"/>
                        </a:rPr>
                        <a:t>6,3%</a:t>
                      </a:r>
                    </a:p>
                  </a:txBody>
                  <a:tcPr marL="9525" marR="9525" marT="9525" marB="0" anchor="ctr"/>
                </a:tc>
                <a:tc>
                  <a:txBody>
                    <a:bodyPr/>
                    <a:lstStyle/>
                    <a:p>
                      <a:pPr algn="ctr" fontAlgn="ctr"/>
                      <a:r>
                        <a:rPr lang="ru-RU" sz="900" b="0" i="0" u="none" strike="noStrike">
                          <a:solidFill>
                            <a:srgbClr val="000000"/>
                          </a:solidFill>
                          <a:latin typeface="Arial"/>
                        </a:rPr>
                        <a:t>7,4%</a:t>
                      </a:r>
                    </a:p>
                  </a:txBody>
                  <a:tcPr marL="9525" marR="9525" marT="9525" marB="0" anchor="ctr"/>
                </a:tc>
                <a:tc>
                  <a:txBody>
                    <a:bodyPr/>
                    <a:lstStyle/>
                    <a:p>
                      <a:pPr algn="ctr" fontAlgn="ctr"/>
                      <a:r>
                        <a:rPr lang="ru-RU" sz="900" b="0" i="0" u="none" strike="noStrike">
                          <a:solidFill>
                            <a:srgbClr val="000000"/>
                          </a:solidFill>
                          <a:latin typeface="Arial"/>
                        </a:rPr>
                        <a:t>4,0%</a:t>
                      </a:r>
                    </a:p>
                  </a:txBody>
                  <a:tcPr marL="9525" marR="9525" marT="9525" marB="0" anchor="ctr"/>
                </a:tc>
              </a:tr>
              <a:tr h="177250">
                <a:tc>
                  <a:txBody>
                    <a:bodyPr/>
                    <a:lstStyle/>
                    <a:p>
                      <a:pPr algn="ctr" fontAlgn="b"/>
                      <a:r>
                        <a:rPr lang="ru-RU" sz="900" b="1" i="0" u="none" strike="noStrike">
                          <a:solidFill>
                            <a:srgbClr val="000000"/>
                          </a:solidFill>
                          <a:effectLst/>
                          <a:latin typeface="Calibri"/>
                        </a:rPr>
                        <a:t>1.30-2.00</a:t>
                      </a:r>
                    </a:p>
                  </a:txBody>
                  <a:tcPr marL="9525" marR="9525" marT="9525" marB="0" anchor="b"/>
                </a:tc>
                <a:tc>
                  <a:txBody>
                    <a:bodyPr/>
                    <a:lstStyle/>
                    <a:p>
                      <a:pPr algn="ctr" fontAlgn="ctr"/>
                      <a:r>
                        <a:rPr lang="ru-RU" sz="900" b="0" i="0" u="none" strike="noStrike">
                          <a:solidFill>
                            <a:srgbClr val="000000"/>
                          </a:solidFill>
                          <a:latin typeface="Arial"/>
                        </a:rPr>
                        <a:t>3,1%</a:t>
                      </a:r>
                    </a:p>
                  </a:txBody>
                  <a:tcPr marL="9525" marR="9525" marT="9525" marB="0" anchor="ctr"/>
                </a:tc>
                <a:tc>
                  <a:txBody>
                    <a:bodyPr/>
                    <a:lstStyle/>
                    <a:p>
                      <a:pPr algn="ctr" fontAlgn="ctr"/>
                      <a:r>
                        <a:rPr lang="ru-RU" sz="900" b="0" i="0" u="none" strike="noStrike">
                          <a:solidFill>
                            <a:srgbClr val="000000"/>
                          </a:solidFill>
                          <a:latin typeface="Arial"/>
                        </a:rPr>
                        <a:t>3,7%</a:t>
                      </a:r>
                    </a:p>
                  </a:txBody>
                  <a:tcPr marL="9525" marR="9525" marT="9525" marB="0" anchor="ctr"/>
                </a:tc>
                <a:tc>
                  <a:txBody>
                    <a:bodyPr/>
                    <a:lstStyle/>
                    <a:p>
                      <a:pPr algn="ctr" fontAlgn="ctr"/>
                      <a:r>
                        <a:rPr lang="ru-RU" sz="900" b="0" i="0" u="none" strike="noStrike">
                          <a:solidFill>
                            <a:srgbClr val="000000"/>
                          </a:solidFill>
                          <a:latin typeface="Arial"/>
                        </a:rPr>
                        <a:t>4,0%</a:t>
                      </a:r>
                    </a:p>
                  </a:txBody>
                  <a:tcPr marL="9525" marR="9525" marT="9525" marB="0" anchor="ctr"/>
                </a:tc>
              </a:tr>
              <a:tr h="177250">
                <a:tc>
                  <a:txBody>
                    <a:bodyPr/>
                    <a:lstStyle/>
                    <a:p>
                      <a:pPr algn="ctr" fontAlgn="b"/>
                      <a:r>
                        <a:rPr lang="ru-RU" sz="900" b="1" i="0" u="none" strike="noStrike">
                          <a:solidFill>
                            <a:srgbClr val="000000"/>
                          </a:solidFill>
                          <a:effectLst/>
                          <a:latin typeface="Calibri"/>
                        </a:rPr>
                        <a:t>2.00-2.30</a:t>
                      </a:r>
                    </a:p>
                  </a:txBody>
                  <a:tcPr marL="9525" marR="9525" marT="9525" marB="0" anchor="b"/>
                </a:tc>
                <a:tc>
                  <a:txBody>
                    <a:bodyPr/>
                    <a:lstStyle/>
                    <a:p>
                      <a:pPr algn="ctr" fontAlgn="ctr"/>
                      <a:r>
                        <a:rPr lang="ru-RU" sz="900" b="0" i="0" u="none" strike="noStrike">
                          <a:solidFill>
                            <a:srgbClr val="000000"/>
                          </a:solidFill>
                          <a:latin typeface="Arial"/>
                        </a:rPr>
                        <a:t>3,1%</a:t>
                      </a:r>
                    </a:p>
                  </a:txBody>
                  <a:tcPr marL="9525" marR="9525" marT="9525" marB="0" anchor="ctr"/>
                </a:tc>
                <a:tc>
                  <a:txBody>
                    <a:bodyPr/>
                    <a:lstStyle/>
                    <a:p>
                      <a:pPr algn="ctr" fontAlgn="ctr"/>
                      <a:r>
                        <a:rPr lang="ru-RU" sz="900" b="0" i="0" u="none" strike="noStrike">
                          <a:solidFill>
                            <a:srgbClr val="000000"/>
                          </a:solidFill>
                          <a:latin typeface="Arial"/>
                        </a:rPr>
                        <a:t>3,7%</a:t>
                      </a:r>
                    </a:p>
                  </a:txBody>
                  <a:tcPr marL="9525" marR="9525" marT="9525" marB="0" anchor="ctr"/>
                </a:tc>
                <a:tc>
                  <a:txBody>
                    <a:bodyPr/>
                    <a:lstStyle/>
                    <a:p>
                      <a:pPr algn="ctr" fontAlgn="ctr"/>
                      <a:r>
                        <a:rPr lang="ru-RU" sz="900" b="0" i="0" u="none" strike="noStrike">
                          <a:solidFill>
                            <a:srgbClr val="000000"/>
                          </a:solidFill>
                          <a:latin typeface="Arial"/>
                        </a:rPr>
                        <a:t>4,0%</a:t>
                      </a:r>
                    </a:p>
                  </a:txBody>
                  <a:tcPr marL="9525" marR="9525" marT="9525" marB="0" anchor="ctr"/>
                </a:tc>
              </a:tr>
              <a:tr h="177250">
                <a:tc>
                  <a:txBody>
                    <a:bodyPr/>
                    <a:lstStyle/>
                    <a:p>
                      <a:pPr algn="ctr" fontAlgn="b"/>
                      <a:r>
                        <a:rPr lang="ru-RU" sz="900" b="1" i="0" u="none" strike="noStrike">
                          <a:solidFill>
                            <a:srgbClr val="000000"/>
                          </a:solidFill>
                          <a:effectLst/>
                          <a:latin typeface="Calibri"/>
                        </a:rPr>
                        <a:t>2.30-3.00</a:t>
                      </a:r>
                    </a:p>
                  </a:txBody>
                  <a:tcPr marL="9525" marR="9525" marT="9525" marB="0" anchor="b"/>
                </a:tc>
                <a:tc>
                  <a:txBody>
                    <a:bodyPr/>
                    <a:lstStyle/>
                    <a:p>
                      <a:pPr algn="ctr" fontAlgn="ctr"/>
                      <a:r>
                        <a:rPr lang="ru-RU" sz="900" b="0" i="0" u="none" strike="noStrike">
                          <a:solidFill>
                            <a:srgbClr val="000000"/>
                          </a:solidFill>
                          <a:latin typeface="Arial"/>
                        </a:rPr>
                        <a:t>3,1%</a:t>
                      </a:r>
                    </a:p>
                  </a:txBody>
                  <a:tcPr marL="9525" marR="9525" marT="9525" marB="0" anchor="ctr"/>
                </a:tc>
                <a:tc>
                  <a:txBody>
                    <a:bodyPr/>
                    <a:lstStyle/>
                    <a:p>
                      <a:pPr algn="ctr" fontAlgn="ctr"/>
                      <a:r>
                        <a:rPr lang="ru-RU" sz="900" b="0" i="0" u="none" strike="noStrike">
                          <a:solidFill>
                            <a:srgbClr val="000000"/>
                          </a:solidFill>
                          <a:latin typeface="Arial"/>
                        </a:rPr>
                        <a:t>3,7%</a:t>
                      </a:r>
                    </a:p>
                  </a:txBody>
                  <a:tcPr marL="9525" marR="9525" marT="9525" marB="0" anchor="ctr"/>
                </a:tc>
                <a:tc>
                  <a:txBody>
                    <a:bodyPr/>
                    <a:lstStyle/>
                    <a:p>
                      <a:pPr algn="ctr" fontAlgn="ctr"/>
                      <a:r>
                        <a:rPr lang="ru-RU" sz="900" b="0" i="0" u="none" strike="noStrike">
                          <a:solidFill>
                            <a:srgbClr val="000000"/>
                          </a:solidFill>
                          <a:latin typeface="Arial"/>
                        </a:rPr>
                        <a:t>4,0%</a:t>
                      </a:r>
                    </a:p>
                  </a:txBody>
                  <a:tcPr marL="9525" marR="9525" marT="9525" marB="0" anchor="ctr"/>
                </a:tc>
              </a:tr>
              <a:tr h="177250">
                <a:tc>
                  <a:txBody>
                    <a:bodyPr/>
                    <a:lstStyle/>
                    <a:p>
                      <a:pPr algn="ctr" fontAlgn="b"/>
                      <a:r>
                        <a:rPr lang="ru-RU" sz="900" b="1" i="0" u="none" strike="noStrike">
                          <a:solidFill>
                            <a:srgbClr val="000000"/>
                          </a:solidFill>
                          <a:effectLst/>
                          <a:latin typeface="Calibri"/>
                        </a:rPr>
                        <a:t>3.00-3.30</a:t>
                      </a:r>
                    </a:p>
                  </a:txBody>
                  <a:tcPr marL="9525" marR="9525" marT="9525" marB="0" anchor="b"/>
                </a:tc>
                <a:tc>
                  <a:txBody>
                    <a:bodyPr/>
                    <a:lstStyle/>
                    <a:p>
                      <a:pPr algn="ctr" fontAlgn="ctr"/>
                      <a:r>
                        <a:rPr lang="ru-RU" sz="900" b="0" i="0" u="none" strike="noStrike">
                          <a:solidFill>
                            <a:srgbClr val="000000"/>
                          </a:solidFill>
                          <a:latin typeface="Arial"/>
                        </a:rPr>
                        <a:t>3,1%</a:t>
                      </a:r>
                    </a:p>
                  </a:txBody>
                  <a:tcPr marL="9525" marR="9525" marT="9525" marB="0" anchor="ctr"/>
                </a:tc>
                <a:tc>
                  <a:txBody>
                    <a:bodyPr/>
                    <a:lstStyle/>
                    <a:p>
                      <a:pPr algn="ctr" fontAlgn="ctr"/>
                      <a:r>
                        <a:rPr lang="ru-RU" sz="900" b="0" i="0" u="none" strike="noStrike">
                          <a:solidFill>
                            <a:srgbClr val="000000"/>
                          </a:solidFill>
                          <a:latin typeface="Arial"/>
                        </a:rPr>
                        <a:t>3,7%</a:t>
                      </a:r>
                    </a:p>
                  </a:txBody>
                  <a:tcPr marL="9525" marR="9525" marT="9525" marB="0" anchor="ctr"/>
                </a:tc>
                <a:tc>
                  <a:txBody>
                    <a:bodyPr/>
                    <a:lstStyle/>
                    <a:p>
                      <a:pPr algn="ctr" fontAlgn="ctr"/>
                      <a:r>
                        <a:rPr lang="ru-RU" sz="900" b="0" i="0" u="none" strike="noStrike">
                          <a:solidFill>
                            <a:srgbClr val="000000"/>
                          </a:solidFill>
                          <a:latin typeface="Arial"/>
                        </a:rPr>
                        <a:t>4,0%</a:t>
                      </a:r>
                    </a:p>
                  </a:txBody>
                  <a:tcPr marL="9525" marR="9525" marT="9525" marB="0" anchor="ctr"/>
                </a:tc>
              </a:tr>
              <a:tr h="177250">
                <a:tc>
                  <a:txBody>
                    <a:bodyPr/>
                    <a:lstStyle/>
                    <a:p>
                      <a:pPr algn="ctr" fontAlgn="b"/>
                      <a:r>
                        <a:rPr lang="ru-RU" sz="900" b="1" i="0" u="none" strike="noStrike">
                          <a:solidFill>
                            <a:srgbClr val="000000"/>
                          </a:solidFill>
                          <a:effectLst/>
                          <a:latin typeface="Calibri"/>
                        </a:rPr>
                        <a:t>3.30-6.00</a:t>
                      </a:r>
                    </a:p>
                  </a:txBody>
                  <a:tcPr marL="9525" marR="9525" marT="9525" marB="0" anchor="b"/>
                </a:tc>
                <a:tc>
                  <a:txBody>
                    <a:bodyPr/>
                    <a:lstStyle/>
                    <a:p>
                      <a:pPr algn="ctr" fontAlgn="ctr"/>
                      <a:r>
                        <a:rPr lang="ru-RU" sz="900" b="0" i="0" u="none" strike="noStrike">
                          <a:solidFill>
                            <a:srgbClr val="000000"/>
                          </a:solidFill>
                          <a:latin typeface="Arial"/>
                        </a:rPr>
                        <a:t>3,1%</a:t>
                      </a:r>
                    </a:p>
                  </a:txBody>
                  <a:tcPr marL="9525" marR="9525" marT="9525" marB="0" anchor="ctr"/>
                </a:tc>
                <a:tc>
                  <a:txBody>
                    <a:bodyPr/>
                    <a:lstStyle/>
                    <a:p>
                      <a:pPr algn="ctr" fontAlgn="ctr"/>
                      <a:r>
                        <a:rPr lang="ru-RU" sz="900" b="0" i="0" u="none" strike="noStrike">
                          <a:solidFill>
                            <a:srgbClr val="000000"/>
                          </a:solidFill>
                          <a:latin typeface="Arial"/>
                        </a:rPr>
                        <a:t>3,7%</a:t>
                      </a:r>
                    </a:p>
                  </a:txBody>
                  <a:tcPr marL="9525" marR="9525" marT="9525" marB="0" anchor="ctr"/>
                </a:tc>
                <a:tc>
                  <a:txBody>
                    <a:bodyPr/>
                    <a:lstStyle/>
                    <a:p>
                      <a:pPr algn="ctr" fontAlgn="ctr"/>
                      <a:r>
                        <a:rPr lang="ru-RU" sz="900" b="0" i="0" u="none" strike="noStrike">
                          <a:solidFill>
                            <a:srgbClr val="000000"/>
                          </a:solidFill>
                          <a:latin typeface="Arial"/>
                        </a:rPr>
                        <a:t>12,0%</a:t>
                      </a:r>
                    </a:p>
                  </a:txBody>
                  <a:tcPr marL="9525" marR="9525" marT="9525" marB="0" anchor="ctr"/>
                </a:tc>
              </a:tr>
              <a:tr h="177250">
                <a:tc>
                  <a:txBody>
                    <a:bodyPr/>
                    <a:lstStyle/>
                    <a:p>
                      <a:pPr algn="ctr" fontAlgn="b"/>
                      <a:r>
                        <a:rPr lang="ka-GE" sz="900" b="1" i="0" u="none" strike="noStrike">
                          <a:solidFill>
                            <a:srgbClr val="000000"/>
                          </a:solidFill>
                          <a:effectLst/>
                          <a:latin typeface="Sylfaen"/>
                        </a:rPr>
                        <a:t>არ უსმენს</a:t>
                      </a:r>
                    </a:p>
                  </a:txBody>
                  <a:tcPr marL="9525" marR="9525" marT="9525" marB="0" anchor="b"/>
                </a:tc>
                <a:tc>
                  <a:txBody>
                    <a:bodyPr/>
                    <a:lstStyle/>
                    <a:p>
                      <a:pPr algn="ctr" fontAlgn="b"/>
                      <a:r>
                        <a:rPr lang="ru-RU" sz="800" b="0" i="0" u="none" strike="noStrike">
                          <a:solidFill>
                            <a:srgbClr val="000000"/>
                          </a:solidFill>
                          <a:latin typeface="Calibri"/>
                        </a:rPr>
                        <a:t> </a:t>
                      </a:r>
                    </a:p>
                  </a:txBody>
                  <a:tcPr marL="9525" marR="9525" marT="9525" marB="0" anchor="b"/>
                </a:tc>
                <a:tc>
                  <a:txBody>
                    <a:bodyPr/>
                    <a:lstStyle/>
                    <a:p>
                      <a:pPr algn="ctr" fontAlgn="ctr"/>
                      <a:r>
                        <a:rPr lang="ru-RU" sz="900" b="0" i="0" u="none" strike="noStrike">
                          <a:solidFill>
                            <a:srgbClr val="000000"/>
                          </a:solidFill>
                          <a:latin typeface="Arial"/>
                        </a:rPr>
                        <a:t>11,1%</a:t>
                      </a:r>
                    </a:p>
                  </a:txBody>
                  <a:tcPr marL="9525" marR="9525" marT="9525" marB="0" anchor="ctr"/>
                </a:tc>
                <a:tc>
                  <a:txBody>
                    <a:bodyPr/>
                    <a:lstStyle/>
                    <a:p>
                      <a:pPr algn="ctr" fontAlgn="ctr"/>
                      <a:r>
                        <a:rPr lang="ru-RU" sz="900" b="0" i="0" u="none" strike="noStrike">
                          <a:solidFill>
                            <a:srgbClr val="000000"/>
                          </a:solidFill>
                          <a:latin typeface="Arial"/>
                        </a:rPr>
                        <a:t>4,0%</a:t>
                      </a:r>
                    </a:p>
                  </a:txBody>
                  <a:tcPr marL="9525" marR="9525" marT="9525" marB="0" anchor="ctr"/>
                </a:tc>
              </a:tr>
              <a:tr h="177250">
                <a:tc>
                  <a:txBody>
                    <a:bodyPr/>
                    <a:lstStyle/>
                    <a:p>
                      <a:pPr algn="ctr" fontAlgn="b"/>
                      <a:r>
                        <a:rPr lang="ka-GE" sz="900" b="1" i="0" u="none" strike="noStrike">
                          <a:solidFill>
                            <a:srgbClr val="000000"/>
                          </a:solidFill>
                          <a:effectLst/>
                          <a:latin typeface="Sylfaen"/>
                        </a:rPr>
                        <a:t>მიჭირს</a:t>
                      </a:r>
                      <a:r>
                        <a:rPr lang="ka-GE" sz="900" b="1" i="0" u="none" strike="noStrike">
                          <a:solidFill>
                            <a:srgbClr val="000000"/>
                          </a:solidFill>
                          <a:effectLst/>
                          <a:latin typeface="Calibri"/>
                        </a:rPr>
                        <a:t> </a:t>
                      </a:r>
                      <a:r>
                        <a:rPr lang="ka-GE" sz="900" b="1" i="0" u="none" strike="noStrike">
                          <a:solidFill>
                            <a:srgbClr val="000000"/>
                          </a:solidFill>
                          <a:effectLst/>
                          <a:latin typeface="Sylfaen"/>
                        </a:rPr>
                        <a:t>პასუხი</a:t>
                      </a:r>
                    </a:p>
                  </a:txBody>
                  <a:tcPr marL="9525" marR="9525" marT="9525" marB="0" anchor="b"/>
                </a:tc>
                <a:tc>
                  <a:txBody>
                    <a:bodyPr/>
                    <a:lstStyle/>
                    <a:p>
                      <a:pPr algn="ctr" fontAlgn="b"/>
                      <a:r>
                        <a:rPr lang="ru-RU" sz="800" b="0" i="0" u="none" strike="noStrike">
                          <a:solidFill>
                            <a:srgbClr val="000000"/>
                          </a:solidFill>
                          <a:latin typeface="Calibri"/>
                        </a:rPr>
                        <a:t> </a:t>
                      </a:r>
                    </a:p>
                  </a:txBody>
                  <a:tcPr marL="9525" marR="9525" marT="9525" marB="0" anchor="b"/>
                </a:tc>
                <a:tc>
                  <a:txBody>
                    <a:bodyPr/>
                    <a:lstStyle/>
                    <a:p>
                      <a:pPr algn="ctr" fontAlgn="ctr"/>
                      <a:r>
                        <a:rPr lang="ru-RU" sz="900" b="0" i="0" u="none" strike="noStrike">
                          <a:solidFill>
                            <a:srgbClr val="000000"/>
                          </a:solidFill>
                          <a:latin typeface="Arial"/>
                        </a:rPr>
                        <a:t>3,7%</a:t>
                      </a:r>
                    </a:p>
                  </a:txBody>
                  <a:tcPr marL="9525" marR="9525" marT="9525" marB="0" anchor="ctr"/>
                </a:tc>
                <a:tc>
                  <a:txBody>
                    <a:bodyPr/>
                    <a:lstStyle/>
                    <a:p>
                      <a:pPr algn="ctr" fontAlgn="b"/>
                      <a:r>
                        <a:rPr lang="ru-RU" sz="800" b="0" i="0" u="none" strike="noStrike" dirty="0">
                          <a:solidFill>
                            <a:srgbClr val="000000"/>
                          </a:solidFill>
                          <a:latin typeface="Calibri"/>
                        </a:rPr>
                        <a:t> </a:t>
                      </a:r>
                    </a:p>
                  </a:txBody>
                  <a:tcPr marL="9525" marR="9525" marT="9525" marB="0" anchor="b"/>
                </a:tc>
              </a:tr>
            </a:tbl>
          </a:graphicData>
        </a:graphic>
      </p:graphicFrame>
    </p:spTree>
    <p:extLst>
      <p:ext uri="{BB962C8B-B14F-4D97-AF65-F5344CB8AC3E}">
        <p14:creationId xmlns:p14="http://schemas.microsoft.com/office/powerpoint/2010/main" val="385761347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1187624" y="188640"/>
            <a:ext cx="6984776" cy="792088"/>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1600" b="1" dirty="0"/>
              <a:t>R5 </a:t>
            </a:r>
            <a:r>
              <a:rPr lang="ka-GE" sz="1600" b="1" dirty="0"/>
              <a:t>გთხოვთ მითხრათ, ძირითადად რა მიზნით უსმენთ რადიოს?</a:t>
            </a:r>
            <a:endParaRPr lang="ru-RU" sz="1600" b="1" dirty="0"/>
          </a:p>
        </p:txBody>
      </p:sp>
      <p:graphicFrame>
        <p:nvGraphicFramePr>
          <p:cNvPr id="5" name="Объект 1"/>
          <p:cNvGraphicFramePr>
            <a:graphicFrameLocks/>
          </p:cNvGraphicFramePr>
          <p:nvPr>
            <p:extLst>
              <p:ext uri="{D42A27DB-BD31-4B8C-83A1-F6EECF244321}">
                <p14:modId xmlns:p14="http://schemas.microsoft.com/office/powerpoint/2010/main" val="3093829734"/>
              </p:ext>
            </p:extLst>
          </p:nvPr>
        </p:nvGraphicFramePr>
        <p:xfrm>
          <a:off x="500034" y="1142984"/>
          <a:ext cx="8321578" cy="523264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74751386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5984" y="142852"/>
            <a:ext cx="6615130" cy="654032"/>
          </a:xfrm>
        </p:spPr>
        <p:style>
          <a:lnRef idx="0">
            <a:schemeClr val="accent2"/>
          </a:lnRef>
          <a:fillRef idx="3">
            <a:schemeClr val="accent2"/>
          </a:fillRef>
          <a:effectRef idx="3">
            <a:schemeClr val="accent2"/>
          </a:effectRef>
          <a:fontRef idx="minor">
            <a:schemeClr val="lt1"/>
          </a:fontRef>
        </p:style>
        <p:txBody>
          <a:bodyPr>
            <a:normAutofit/>
          </a:bodyPr>
          <a:lstStyle/>
          <a:p>
            <a:r>
              <a:rPr lang="af-ZA" sz="1600" b="1" dirty="0" smtClean="0"/>
              <a:t>R6. </a:t>
            </a:r>
            <a:r>
              <a:rPr lang="ka-GE" sz="1600" b="1" dirty="0" smtClean="0"/>
              <a:t>გთხოვთ მითხრათ, რა ჟანრის გადაცემებს ანიჭებთ უპირატესობას რადიოს სმენის დროს?</a:t>
            </a:r>
            <a:endParaRPr lang="ru-RU" sz="1600" b="1" dirty="0"/>
          </a:p>
        </p:txBody>
      </p:sp>
      <p:graphicFrame>
        <p:nvGraphicFramePr>
          <p:cNvPr id="4" name="Содержимое 3"/>
          <p:cNvGraphicFramePr>
            <a:graphicFrameLocks noGrp="1"/>
          </p:cNvGraphicFramePr>
          <p:nvPr>
            <p:ph idx="1"/>
          </p:nvPr>
        </p:nvGraphicFramePr>
        <p:xfrm>
          <a:off x="142844" y="928670"/>
          <a:ext cx="8786874" cy="578647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вал 3"/>
          <p:cNvSpPr/>
          <p:nvPr/>
        </p:nvSpPr>
        <p:spPr>
          <a:xfrm>
            <a:off x="2051720" y="2780928"/>
            <a:ext cx="5472608" cy="1224136"/>
          </a:xfrm>
          <a:prstGeom prst="ellips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af-ZA" sz="3200" b="1" dirty="0" smtClean="0"/>
              <a:t>ინტერნეტი</a:t>
            </a:r>
            <a:endParaRPr lang="ru-RU" sz="3200" b="1" dirty="0"/>
          </a:p>
        </p:txBody>
      </p:sp>
    </p:spTree>
    <p:extLst>
      <p:ext uri="{BB962C8B-B14F-4D97-AF65-F5344CB8AC3E}">
        <p14:creationId xmlns:p14="http://schemas.microsoft.com/office/powerpoint/2010/main" val="76240694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Содержимое 4"/>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4" name="Заголовок 1"/>
          <p:cNvSpPr txBox="1">
            <a:spLocks/>
          </p:cNvSpPr>
          <p:nvPr/>
        </p:nvSpPr>
        <p:spPr>
          <a:xfrm>
            <a:off x="2285984" y="142852"/>
            <a:ext cx="6615130" cy="65403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a:bodyPr>
          <a:lstStyle/>
          <a:p>
            <a:pPr lvl="0" algn="ctr">
              <a:spcBef>
                <a:spcPct val="0"/>
              </a:spcBef>
            </a:pPr>
            <a:r>
              <a:rPr lang="af-ZA" sz="1600" b="1" dirty="0" smtClean="0"/>
              <a:t>K1.</a:t>
            </a:r>
            <a:r>
              <a:rPr lang="ka-GE" sz="1600" b="1" dirty="0" smtClean="0"/>
              <a:t>სარგებლობთ თუ არა ინტერნეტით?</a:t>
            </a:r>
            <a:endParaRPr kumimoji="0" lang="ru-RU" sz="1600" b="1" i="0" u="none" strike="noStrike" kern="1200" cap="none" spc="0" normalizeH="0" baseline="0" noProof="0" dirty="0">
              <a:ln>
                <a:noFill/>
              </a:ln>
              <a:solidFill>
                <a:schemeClr val="lt1"/>
              </a:solidFill>
              <a:effectLst/>
              <a:uLnTx/>
              <a:uFillTx/>
              <a:latin typeface="+mn-lt"/>
              <a:ea typeface="+mn-ea"/>
              <a:cs typeface="+mn-cs"/>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Содержимое 5"/>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4" name="Заголовок 1"/>
          <p:cNvSpPr txBox="1">
            <a:spLocks/>
          </p:cNvSpPr>
          <p:nvPr/>
        </p:nvSpPr>
        <p:spPr>
          <a:xfrm>
            <a:off x="2285984" y="142852"/>
            <a:ext cx="6615130" cy="65403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a:bodyPr>
          <a:lstStyle/>
          <a:p>
            <a:pPr lvl="0" algn="ctr">
              <a:spcBef>
                <a:spcPct val="0"/>
              </a:spcBef>
            </a:pPr>
            <a:r>
              <a:rPr lang="af-ZA" sz="1600" b="1" dirty="0" smtClean="0"/>
              <a:t>K2.</a:t>
            </a:r>
            <a:r>
              <a:rPr lang="ka-GE" sz="1600" b="1" dirty="0" smtClean="0"/>
              <a:t>რა საშუალებით სარგებლობთ ინტერნეტით?</a:t>
            </a:r>
            <a:endParaRPr kumimoji="0" lang="ru-RU" sz="1600" b="1" i="0" u="none" strike="noStrike" kern="1200" cap="none" spc="0" normalizeH="0" baseline="0" noProof="0" dirty="0">
              <a:ln>
                <a:noFill/>
              </a:ln>
              <a:solidFill>
                <a:schemeClr val="lt1"/>
              </a:solidFill>
              <a:effectLst/>
              <a:uLnTx/>
              <a:uFillTx/>
              <a:latin typeface="+mn-lt"/>
              <a:ea typeface="+mn-ea"/>
              <a:cs typeface="+mn-cs"/>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Содержимое 4"/>
          <p:cNvGraphicFramePr>
            <a:graphicFrameLocks noGrp="1"/>
          </p:cNvGraphicFramePr>
          <p:nvPr>
            <p:ph idx="1"/>
          </p:nvPr>
        </p:nvGraphicFramePr>
        <p:xfrm>
          <a:off x="357158" y="1285860"/>
          <a:ext cx="8572560" cy="5357850"/>
        </p:xfrm>
        <a:graphic>
          <a:graphicData uri="http://schemas.openxmlformats.org/drawingml/2006/chart">
            <c:chart xmlns:c="http://schemas.openxmlformats.org/drawingml/2006/chart" xmlns:r="http://schemas.openxmlformats.org/officeDocument/2006/relationships" r:id="rId2"/>
          </a:graphicData>
        </a:graphic>
      </p:graphicFrame>
      <p:sp>
        <p:nvSpPr>
          <p:cNvPr id="4" name="Заголовок 1"/>
          <p:cNvSpPr txBox="1">
            <a:spLocks/>
          </p:cNvSpPr>
          <p:nvPr/>
        </p:nvSpPr>
        <p:spPr>
          <a:xfrm>
            <a:off x="2285984" y="142852"/>
            <a:ext cx="6615130" cy="65403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a:bodyPr>
          <a:lstStyle/>
          <a:p>
            <a:pPr lvl="0" algn="ctr">
              <a:spcBef>
                <a:spcPct val="0"/>
              </a:spcBef>
            </a:pPr>
            <a:r>
              <a:rPr lang="af-ZA" sz="1600" b="1" dirty="0" smtClean="0"/>
              <a:t>K3.</a:t>
            </a:r>
            <a:r>
              <a:rPr lang="ka-GE" sz="1600" b="1" dirty="0" smtClean="0"/>
              <a:t>რა სიხშირით სარგებლობთ ინტერნეტით?</a:t>
            </a:r>
            <a:endParaRPr kumimoji="0" lang="ru-RU" sz="1600" b="1" i="0" u="none" strike="noStrike" kern="1200" cap="none" spc="0" normalizeH="0" baseline="0" noProof="0" dirty="0">
              <a:ln>
                <a:noFill/>
              </a:ln>
              <a:solidFill>
                <a:schemeClr val="lt1"/>
              </a:solidFill>
              <a:effectLst/>
              <a:uLnTx/>
              <a:uFillTx/>
              <a:latin typeface="+mn-lt"/>
              <a:ea typeface="+mn-ea"/>
              <a:cs typeface="+mn-c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1000108"/>
            <a:ext cx="8643998" cy="5500726"/>
          </a:xfrm>
        </p:spPr>
        <p:style>
          <a:lnRef idx="1">
            <a:schemeClr val="accent1"/>
          </a:lnRef>
          <a:fillRef idx="2">
            <a:schemeClr val="accent1"/>
          </a:fillRef>
          <a:effectRef idx="1">
            <a:schemeClr val="accent1"/>
          </a:effectRef>
          <a:fontRef idx="minor">
            <a:schemeClr val="dk1"/>
          </a:fontRef>
        </p:style>
        <p:txBody>
          <a:bodyPr>
            <a:normAutofit fontScale="85000" lnSpcReduction="20000"/>
          </a:bodyPr>
          <a:lstStyle/>
          <a:p>
            <a:pPr lvl="0" algn="just"/>
            <a:endParaRPr lang="ka-GE" sz="1400" dirty="0" smtClean="0"/>
          </a:p>
          <a:p>
            <a:pPr lvl="0" algn="just"/>
            <a:endParaRPr lang="ru-RU" sz="1400" dirty="0" smtClean="0"/>
          </a:p>
          <a:p>
            <a:pPr lvl="0" algn="just"/>
            <a:r>
              <a:rPr lang="af-ZA" sz="1400" dirty="0" smtClean="0"/>
              <a:t>როგორც მოსალოდნელი იყო, სატელევიზიო გადაცემებიდან, ყველაზე დიდი პოპულარობით ”მე ვარ ფერმერი”  და საინფორმაციო გადაცემები სარგებლობს. აჭარის ტელევიზიის სატელევიზიო ბადიდან ყურებადი გადაცემების პირველ სამეულს სწორედ ”მე ვარ ფერმერი”, საინფორმაციო გადაცემა და ”ერთი დღე სოფელში” წარმოადგენს.</a:t>
            </a:r>
          </a:p>
          <a:p>
            <a:pPr lvl="0" algn="just"/>
            <a:endParaRPr lang="ru-RU" sz="1400" dirty="0" smtClean="0"/>
          </a:p>
          <a:p>
            <a:pPr lvl="0" algn="just"/>
            <a:r>
              <a:rPr lang="af-ZA" sz="1400" dirty="0" smtClean="0"/>
              <a:t>დასახელებული გადაცემების მიმართ მაყურებელთა მიჯაჭვულობა იმდენად მაღალია, რომ მათი გადმოცემით, გადაცემების ეთერში გასვლის მონაკვეთში ცდილობენ გაითავისუფლონ დრო, გარდა ამისა, მნიშვნელოვანია, რომ 2016 წლის ანალოგიური კვლევის შედეგებით, ლიდერი გადაცემები სტაბიულურობას ინარჩუნებენ. თუმცა, რიგითობით, 2017 წელს რესპონდეტებში ”მე ვარ ფერმერმა” საინფორმაციო გადაცემებზე მეტი დაინტერესება გამოავლინა. </a:t>
            </a:r>
          </a:p>
          <a:p>
            <a:pPr lvl="0" algn="just"/>
            <a:endParaRPr lang="ru-RU" sz="1400" dirty="0" smtClean="0"/>
          </a:p>
          <a:p>
            <a:pPr lvl="0" algn="just"/>
            <a:r>
              <a:rPr lang="af-ZA" sz="1400" dirty="0" smtClean="0"/>
              <a:t>აჭარის ტელევიზიის წამყვანების მიმართ რესპონდენტებს გამოკვეთილი მიჯაჭვულობა, ერთგულება არ ახასიათებთ. ისინი პოზიტიურად ახასიათებენ წამყვანებს და არ იკვეთება რომელიმე ერთის მიმართ გამოკვეთილი დადებითი განწყობა. </a:t>
            </a:r>
          </a:p>
          <a:p>
            <a:pPr lvl="0" algn="just"/>
            <a:endParaRPr lang="af-ZA" sz="1400" dirty="0" smtClean="0"/>
          </a:p>
          <a:p>
            <a:pPr lvl="0" algn="just"/>
            <a:r>
              <a:rPr lang="af-ZA" sz="1400" dirty="0" smtClean="0"/>
              <a:t>აღსანიშნავია, რომ რესპონდენტები ვერ ასახელებენ არხის სახეს. გამოკითხულთა ნახევარს ამ კითხვაზე პასუხი არ აქვს. დანარჩენები კი უპირატესობას ამ მხრივ სოფო ხალვაშს და თეონა თურმანიძეს ანიჭებენ. </a:t>
            </a:r>
          </a:p>
          <a:p>
            <a:pPr lvl="0" algn="just"/>
            <a:endParaRPr lang="af-ZA" sz="1400" dirty="0" smtClean="0"/>
          </a:p>
          <a:p>
            <a:pPr lvl="0" algn="just"/>
            <a:r>
              <a:rPr lang="it-IT" sz="1400" dirty="0" smtClean="0"/>
              <a:t>კვლევის შედეგებით, ჩანს, რომ მაყურებლებისთვის მისაღებია არხის ორიენტაცია რეგიონის ახალ ამბებსა და სოციალურ თემატიკაზე და შედარებით ნაკლები გადატვირთვა პოლიტიკური თემებით, თუმცა აქვთ კონკრეტული რეკომენდაციები არხის შინაარსის გამრავალფეროვნებისათვის.</a:t>
            </a:r>
          </a:p>
          <a:p>
            <a:pPr lvl="0" algn="just"/>
            <a:endParaRPr lang="ru-RU" sz="1400" dirty="0" smtClean="0"/>
          </a:p>
          <a:p>
            <a:pPr lvl="0" algn="just"/>
            <a:r>
              <a:rPr lang="it-IT" sz="1400" dirty="0" smtClean="0"/>
              <a:t>აშკარაა, რომ საინფორმაციო გადაცემების გარდა, რესპონდენტთა მოთხოვნა, შემეცნებითი, საგანმანათლებლო გადაცემებზე, დოკუმენტური და მხატვრული ფილმების მიმართ ყველაზე მაღალია. </a:t>
            </a:r>
          </a:p>
          <a:p>
            <a:pPr lvl="0" algn="just"/>
            <a:endParaRPr lang="it-IT" sz="1400" dirty="0" smtClean="0"/>
          </a:p>
          <a:p>
            <a:pPr algn="just"/>
            <a:r>
              <a:rPr lang="af-ZA" sz="1400" dirty="0" smtClean="0"/>
              <a:t>მაყურებელი რეკომენდაციას უწევს არხს, პირველ რიგში, იზრუნოს, გადაცემების მრავალფეროვნებადა და ობიექტურ და ოპერატიულ მუსაობაზე, რაც ძირითადად, საინფორმაციო გადაცემებს ეხება.  მნიშვნელოვანია, რომ მაყურებელს შეკვეთა აქვს მაღალი ხარისხის პრომოუშენი გაუკეთდეს კონკრეტულ გადაცემებს, თუნდაც ეს მოხდეს ზოგადად, არხის რაიმე ტიპის სოციალურ აქტივობებში ჩართვით, რაც მას მეტად პოპულარულს გახდის საზოგადოებაში. კვლევამ აჩვენა, რომ არხის რეგულარულ მაყურებელს ერთგვარი წყრომა აქვს საზოგადოებაში გავრცელებულ სტერეოტიპულ მიდგომაზე აჭარის ტელევიზიის მიმართ, რომ ”არხის გადაცემები ძველმნოდური და უინტერესოა”. შესაბამისად, ყველა რეკომენდაცია შეიცავს არხის, გადაცემების გაპიარებაზე აქცეტებს. </a:t>
            </a:r>
            <a:endParaRPr lang="ru-RU" sz="1400" dirty="0" smtClean="0"/>
          </a:p>
          <a:p>
            <a:pPr lvl="0" algn="just"/>
            <a:endParaRPr lang="en-US" sz="1400" dirty="0"/>
          </a:p>
        </p:txBody>
      </p:sp>
      <p:sp>
        <p:nvSpPr>
          <p:cNvPr id="4" name="Скругленный прямоугольник 3"/>
          <p:cNvSpPr/>
          <p:nvPr/>
        </p:nvSpPr>
        <p:spPr>
          <a:xfrm>
            <a:off x="2428860" y="0"/>
            <a:ext cx="4248472" cy="792088"/>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ka-GE" sz="1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ძირითადი ტენდენციები</a:t>
            </a:r>
            <a:endParaRPr lang="ru-RU" sz="16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Содержимое 4"/>
          <p:cNvGraphicFramePr>
            <a:graphicFrameLocks noGrp="1"/>
          </p:cNvGraphicFramePr>
          <p:nvPr>
            <p:ph idx="1"/>
          </p:nvPr>
        </p:nvGraphicFramePr>
        <p:xfrm>
          <a:off x="285720" y="1142984"/>
          <a:ext cx="8643998" cy="5429288"/>
        </p:xfrm>
        <a:graphic>
          <a:graphicData uri="http://schemas.openxmlformats.org/drawingml/2006/chart">
            <c:chart xmlns:c="http://schemas.openxmlformats.org/drawingml/2006/chart" xmlns:r="http://schemas.openxmlformats.org/officeDocument/2006/relationships" r:id="rId2"/>
          </a:graphicData>
        </a:graphic>
      </p:graphicFrame>
      <p:sp>
        <p:nvSpPr>
          <p:cNvPr id="4" name="Заголовок 1"/>
          <p:cNvSpPr txBox="1">
            <a:spLocks/>
          </p:cNvSpPr>
          <p:nvPr/>
        </p:nvSpPr>
        <p:spPr>
          <a:xfrm>
            <a:off x="2285984" y="142852"/>
            <a:ext cx="6615130" cy="65403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a:bodyPr>
          <a:lstStyle/>
          <a:p>
            <a:pPr lvl="0" algn="ctr">
              <a:spcBef>
                <a:spcPct val="0"/>
              </a:spcBef>
            </a:pPr>
            <a:r>
              <a:rPr lang="af-ZA" sz="1600" b="1" dirty="0" smtClean="0"/>
              <a:t>K4.</a:t>
            </a:r>
            <a:r>
              <a:rPr lang="ka-GE" sz="1600" b="1" dirty="0" smtClean="0"/>
              <a:t>ინტერნეტის რომელ სერვისს იყენებთ ყველაზე ხშირად?</a:t>
            </a:r>
            <a:endParaRPr kumimoji="0" lang="ru-RU" sz="1600" b="1" i="0" u="none" strike="noStrike" kern="1200" cap="none" spc="0" normalizeH="0" baseline="0" noProof="0" dirty="0">
              <a:ln>
                <a:noFill/>
              </a:ln>
              <a:solidFill>
                <a:schemeClr val="lt1"/>
              </a:solidFill>
              <a:effectLst/>
              <a:uLnTx/>
              <a:uFillTx/>
              <a:latin typeface="+mn-lt"/>
              <a:ea typeface="+mn-ea"/>
              <a:cs typeface="+mn-cs"/>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Содержимое 4"/>
          <p:cNvGraphicFramePr>
            <a:graphicFrameLocks noGrp="1"/>
          </p:cNvGraphicFramePr>
          <p:nvPr>
            <p:ph idx="1"/>
          </p:nvPr>
        </p:nvGraphicFramePr>
        <p:xfrm>
          <a:off x="142844" y="1142984"/>
          <a:ext cx="8786874" cy="5572164"/>
        </p:xfrm>
        <a:graphic>
          <a:graphicData uri="http://schemas.openxmlformats.org/drawingml/2006/chart">
            <c:chart xmlns:c="http://schemas.openxmlformats.org/drawingml/2006/chart" xmlns:r="http://schemas.openxmlformats.org/officeDocument/2006/relationships" r:id="rId2"/>
          </a:graphicData>
        </a:graphic>
      </p:graphicFrame>
      <p:sp>
        <p:nvSpPr>
          <p:cNvPr id="4" name="Заголовок 1"/>
          <p:cNvSpPr txBox="1">
            <a:spLocks/>
          </p:cNvSpPr>
          <p:nvPr/>
        </p:nvSpPr>
        <p:spPr>
          <a:xfrm>
            <a:off x="2285984" y="142852"/>
            <a:ext cx="6615130" cy="65403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a:bodyPr>
          <a:lstStyle/>
          <a:p>
            <a:pPr lvl="0" algn="ctr">
              <a:spcBef>
                <a:spcPct val="0"/>
              </a:spcBef>
            </a:pPr>
            <a:r>
              <a:rPr lang="af-ZA" sz="1600" b="1" dirty="0" smtClean="0"/>
              <a:t>K5.</a:t>
            </a:r>
            <a:r>
              <a:rPr lang="ka-GE" sz="1600" b="1" dirty="0" smtClean="0"/>
              <a:t>გთხოვთ მითხრათ, დღეში საშუალოდ რამდენ საათს სარგებლობთ ინტერნეტით?</a:t>
            </a:r>
            <a:endParaRPr kumimoji="0" lang="ru-RU" sz="1600" b="1" i="0" u="none" strike="noStrike" kern="1200" cap="none" spc="0" normalizeH="0" baseline="0" noProof="0" dirty="0">
              <a:ln>
                <a:noFill/>
              </a:ln>
              <a:solidFill>
                <a:schemeClr val="lt1"/>
              </a:solidFill>
              <a:effectLst/>
              <a:uLnTx/>
              <a:uFillTx/>
              <a:latin typeface="+mn-lt"/>
              <a:ea typeface="+mn-ea"/>
              <a:cs typeface="+mn-cs"/>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Содержимое 4"/>
          <p:cNvGraphicFramePr>
            <a:graphicFrameLocks noGrp="1"/>
          </p:cNvGraphicFramePr>
          <p:nvPr>
            <p:ph idx="1"/>
          </p:nvPr>
        </p:nvGraphicFramePr>
        <p:xfrm>
          <a:off x="142844" y="1142984"/>
          <a:ext cx="8786874" cy="5572164"/>
        </p:xfrm>
        <a:graphic>
          <a:graphicData uri="http://schemas.openxmlformats.org/drawingml/2006/chart">
            <c:chart xmlns:c="http://schemas.openxmlformats.org/drawingml/2006/chart" xmlns:r="http://schemas.openxmlformats.org/officeDocument/2006/relationships" r:id="rId2"/>
          </a:graphicData>
        </a:graphic>
      </p:graphicFrame>
      <p:sp>
        <p:nvSpPr>
          <p:cNvPr id="4" name="Заголовок 1"/>
          <p:cNvSpPr txBox="1">
            <a:spLocks/>
          </p:cNvSpPr>
          <p:nvPr/>
        </p:nvSpPr>
        <p:spPr>
          <a:xfrm>
            <a:off x="2285984" y="142852"/>
            <a:ext cx="6615130" cy="65403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2500" lnSpcReduction="20000"/>
          </a:bodyPr>
          <a:lstStyle/>
          <a:p>
            <a:pPr lvl="0" algn="ctr">
              <a:spcBef>
                <a:spcPct val="0"/>
              </a:spcBef>
            </a:pPr>
            <a:r>
              <a:rPr lang="af-ZA" sz="1600" b="1" dirty="0" smtClean="0"/>
              <a:t>K6.  </a:t>
            </a:r>
            <a:r>
              <a:rPr lang="ka-GE" sz="1600" b="1" dirty="0" smtClean="0"/>
              <a:t>გთხოვთ მიპასუხოთ, რამდენად ხშირად ადევნებთ თვალს აჭარის რელევიზიის გადაცემებს ინტერნეტის საშუალებით, ნებისმიერი საშუალებით?</a:t>
            </a:r>
            <a:endParaRPr kumimoji="0" lang="ru-RU" sz="1600" b="1" i="0" u="none" strike="noStrike" kern="1200" cap="none" spc="0" normalizeH="0" baseline="0" noProof="0" dirty="0">
              <a:ln>
                <a:noFill/>
              </a:ln>
              <a:solidFill>
                <a:schemeClr val="lt1"/>
              </a:solidFill>
              <a:effectLst/>
              <a:uLnTx/>
              <a:uFillTx/>
              <a:latin typeface="+mn-lt"/>
              <a:ea typeface="+mn-ea"/>
              <a:cs typeface="+mn-cs"/>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вал 3"/>
          <p:cNvSpPr/>
          <p:nvPr/>
        </p:nvSpPr>
        <p:spPr>
          <a:xfrm>
            <a:off x="2051720" y="2780928"/>
            <a:ext cx="5472608" cy="1224136"/>
          </a:xfrm>
          <a:prstGeom prst="ellips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af-ZA" sz="3200" b="1" dirty="0" smtClean="0"/>
              <a:t>დემოგრაფია</a:t>
            </a:r>
            <a:endParaRPr lang="ru-RU" sz="3200" b="1" dirty="0"/>
          </a:p>
        </p:txBody>
      </p:sp>
    </p:spTree>
    <p:extLst>
      <p:ext uri="{BB962C8B-B14F-4D97-AF65-F5344CB8AC3E}">
        <p14:creationId xmlns:p14="http://schemas.microsoft.com/office/powerpoint/2010/main" val="76240694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1187624" y="404664"/>
            <a:ext cx="6984776" cy="792088"/>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1600" b="1" dirty="0"/>
              <a:t> D1. </a:t>
            </a:r>
            <a:r>
              <a:rPr lang="ka-GE" sz="1600" b="1" dirty="0"/>
              <a:t>სქესი:</a:t>
            </a:r>
            <a:endParaRPr lang="ru-RU" sz="1600" b="1" dirty="0"/>
          </a:p>
        </p:txBody>
      </p:sp>
      <p:graphicFrame>
        <p:nvGraphicFramePr>
          <p:cNvPr id="5" name="Объект 1"/>
          <p:cNvGraphicFramePr>
            <a:graphicFrameLocks/>
          </p:cNvGraphicFramePr>
          <p:nvPr>
            <p:extLst>
              <p:ext uri="{D42A27DB-BD31-4B8C-83A1-F6EECF244321}">
                <p14:modId xmlns:p14="http://schemas.microsoft.com/office/powerpoint/2010/main" val="863829210"/>
              </p:ext>
            </p:extLst>
          </p:nvPr>
        </p:nvGraphicFramePr>
        <p:xfrm>
          <a:off x="357158" y="1571612"/>
          <a:ext cx="8536462" cy="502517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74751386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1187624" y="404664"/>
            <a:ext cx="6984776" cy="792088"/>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1600" b="1" dirty="0"/>
              <a:t>D2. </a:t>
            </a:r>
            <a:r>
              <a:rPr lang="ka-GE" sz="1600" b="1" dirty="0"/>
              <a:t>ასაკი </a:t>
            </a:r>
            <a:endParaRPr lang="ru-RU" sz="1600" b="1" dirty="0"/>
          </a:p>
        </p:txBody>
      </p:sp>
      <p:graphicFrame>
        <p:nvGraphicFramePr>
          <p:cNvPr id="5" name="Объект 1"/>
          <p:cNvGraphicFramePr>
            <a:graphicFrameLocks/>
          </p:cNvGraphicFramePr>
          <p:nvPr>
            <p:extLst>
              <p:ext uri="{D42A27DB-BD31-4B8C-83A1-F6EECF244321}">
                <p14:modId xmlns:p14="http://schemas.microsoft.com/office/powerpoint/2010/main" val="2793528874"/>
              </p:ext>
            </p:extLst>
          </p:nvPr>
        </p:nvGraphicFramePr>
        <p:xfrm>
          <a:off x="107504" y="1196752"/>
          <a:ext cx="8856984" cy="532859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74751386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1169925" y="188640"/>
            <a:ext cx="6984776" cy="792088"/>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1600" b="1" dirty="0"/>
              <a:t>D4. </a:t>
            </a:r>
            <a:r>
              <a:rPr lang="ka-GE" sz="1600" b="1" dirty="0"/>
              <a:t>განათლება</a:t>
            </a:r>
            <a:endParaRPr lang="ru-RU" sz="1600" b="1" dirty="0"/>
          </a:p>
        </p:txBody>
      </p:sp>
      <p:graphicFrame>
        <p:nvGraphicFramePr>
          <p:cNvPr id="5" name="Объект 1"/>
          <p:cNvGraphicFramePr>
            <a:graphicFrameLocks/>
          </p:cNvGraphicFramePr>
          <p:nvPr>
            <p:extLst>
              <p:ext uri="{D42A27DB-BD31-4B8C-83A1-F6EECF244321}">
                <p14:modId xmlns:p14="http://schemas.microsoft.com/office/powerpoint/2010/main" val="2240701527"/>
              </p:ext>
            </p:extLst>
          </p:nvPr>
        </p:nvGraphicFramePr>
        <p:xfrm>
          <a:off x="107504" y="1196752"/>
          <a:ext cx="8856984" cy="532859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74751386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1187624" y="404664"/>
            <a:ext cx="6984776" cy="792088"/>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1600" b="1" dirty="0"/>
              <a:t>D5. </a:t>
            </a:r>
            <a:r>
              <a:rPr lang="ka-GE" sz="1600" b="1" dirty="0"/>
              <a:t>ეროვნება</a:t>
            </a:r>
            <a:endParaRPr lang="ru-RU" sz="1600" b="1" dirty="0"/>
          </a:p>
        </p:txBody>
      </p:sp>
      <p:graphicFrame>
        <p:nvGraphicFramePr>
          <p:cNvPr id="5" name="Объект 1"/>
          <p:cNvGraphicFramePr>
            <a:graphicFrameLocks/>
          </p:cNvGraphicFramePr>
          <p:nvPr>
            <p:extLst>
              <p:ext uri="{D42A27DB-BD31-4B8C-83A1-F6EECF244321}">
                <p14:modId xmlns:p14="http://schemas.microsoft.com/office/powerpoint/2010/main" val="3683540449"/>
              </p:ext>
            </p:extLst>
          </p:nvPr>
        </p:nvGraphicFramePr>
        <p:xfrm>
          <a:off x="107504" y="1196752"/>
          <a:ext cx="8856984" cy="532859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74751386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1285852" y="0"/>
            <a:ext cx="6984776" cy="453708"/>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1600" b="1" dirty="0"/>
              <a:t>D6. </a:t>
            </a:r>
            <a:r>
              <a:rPr lang="ka-GE" sz="1600" b="1" dirty="0"/>
              <a:t>დასაქმების ტიპი</a:t>
            </a:r>
            <a:endParaRPr lang="ru-RU" sz="1600" b="1" dirty="0"/>
          </a:p>
        </p:txBody>
      </p:sp>
      <p:graphicFrame>
        <p:nvGraphicFramePr>
          <p:cNvPr id="5" name="Объект 1"/>
          <p:cNvGraphicFramePr>
            <a:graphicFrameLocks/>
          </p:cNvGraphicFramePr>
          <p:nvPr>
            <p:extLst>
              <p:ext uri="{D42A27DB-BD31-4B8C-83A1-F6EECF244321}">
                <p14:modId xmlns:p14="http://schemas.microsoft.com/office/powerpoint/2010/main" val="2476135569"/>
              </p:ext>
            </p:extLst>
          </p:nvPr>
        </p:nvGraphicFramePr>
        <p:xfrm>
          <a:off x="142844" y="571480"/>
          <a:ext cx="8715436" cy="4643470"/>
        </p:xfrm>
        <a:graphic>
          <a:graphicData uri="http://schemas.openxmlformats.org/drawingml/2006/chart">
            <c:chart xmlns:c="http://schemas.openxmlformats.org/drawingml/2006/chart" xmlns:r="http://schemas.openxmlformats.org/officeDocument/2006/relationships" r:id="rId2"/>
          </a:graphicData>
        </a:graphic>
      </p:graphicFrame>
      <p:sp>
        <p:nvSpPr>
          <p:cNvPr id="6" name="Скругленный прямоугольник 5"/>
          <p:cNvSpPr/>
          <p:nvPr/>
        </p:nvSpPr>
        <p:spPr>
          <a:xfrm>
            <a:off x="899592" y="5157192"/>
            <a:ext cx="7672936" cy="141508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smtClean="0"/>
              <a:t>D</a:t>
            </a:r>
            <a:r>
              <a:rPr lang="ka-GE" dirty="0" smtClean="0"/>
              <a:t>7. გთხოვთ მითხრათ დაახლოებით </a:t>
            </a:r>
            <a:r>
              <a:rPr lang="en-US" dirty="0" smtClean="0"/>
              <a:t>რ</a:t>
            </a:r>
            <a:r>
              <a:rPr lang="ka-GE" dirty="0" smtClean="0"/>
              <a:t>ამდენი  იყო თქვენი ოჯახის საერთო თვიური შემოსავალი ბოლო ერთი თვის მანძილზე?</a:t>
            </a:r>
            <a:endParaRPr lang="af-ZA" dirty="0" smtClean="0"/>
          </a:p>
          <a:p>
            <a:pPr algn="ctr"/>
            <a:r>
              <a:rPr lang="af-ZA" dirty="0" smtClean="0"/>
              <a:t>საშუალო შემოსავალი - 588 ლარი</a:t>
            </a:r>
          </a:p>
        </p:txBody>
      </p:sp>
    </p:spTree>
    <p:extLst>
      <p:ext uri="{BB962C8B-B14F-4D97-AF65-F5344CB8AC3E}">
        <p14:creationId xmlns:p14="http://schemas.microsoft.com/office/powerpoint/2010/main" val="7475138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вал 3"/>
          <p:cNvSpPr/>
          <p:nvPr/>
        </p:nvSpPr>
        <p:spPr>
          <a:xfrm>
            <a:off x="2051720" y="2780928"/>
            <a:ext cx="5472608" cy="1224136"/>
          </a:xfrm>
          <a:prstGeom prst="ellips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ka-GE" sz="3200" b="1" dirty="0" smtClean="0"/>
              <a:t>ძირითადი ნაწილი</a:t>
            </a:r>
            <a:endParaRPr lang="ru-RU" sz="3200" b="1" dirty="0"/>
          </a:p>
        </p:txBody>
      </p:sp>
    </p:spTree>
    <p:extLst>
      <p:ext uri="{BB962C8B-B14F-4D97-AF65-F5344CB8AC3E}">
        <p14:creationId xmlns:p14="http://schemas.microsoft.com/office/powerpoint/2010/main" val="9955143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14588" y="142852"/>
            <a:ext cx="6615130" cy="785818"/>
          </a:xfrm>
        </p:spPr>
        <p:style>
          <a:lnRef idx="0">
            <a:schemeClr val="accent1"/>
          </a:lnRef>
          <a:fillRef idx="3">
            <a:schemeClr val="accent1"/>
          </a:fillRef>
          <a:effectRef idx="3">
            <a:schemeClr val="accent1"/>
          </a:effectRef>
          <a:fontRef idx="minor">
            <a:schemeClr val="lt1"/>
          </a:fontRef>
        </p:style>
        <p:txBody>
          <a:bodyPr>
            <a:normAutofit fontScale="90000"/>
          </a:bodyPr>
          <a:lstStyle/>
          <a:p>
            <a:r>
              <a:rPr lang="af-ZA" sz="2000" b="1" dirty="0" smtClean="0"/>
              <a:t/>
            </a:r>
            <a:br>
              <a:rPr lang="af-ZA" sz="2000" b="1" dirty="0" smtClean="0"/>
            </a:br>
            <a:r>
              <a:rPr lang="af-ZA" sz="2000" b="1" dirty="0" smtClean="0"/>
              <a:t>A1 </a:t>
            </a:r>
            <a:r>
              <a:rPr lang="ka-GE" sz="2000" b="1" dirty="0" smtClean="0"/>
              <a:t>რა სიხშირით უყურებთ სატელევიზიო არხებს?</a:t>
            </a:r>
            <a:r>
              <a:rPr lang="af-ZA" sz="2000" b="1" dirty="0" smtClean="0"/>
              <a:t/>
            </a:r>
            <a:br>
              <a:rPr lang="af-ZA" sz="2000" b="1" dirty="0" smtClean="0"/>
            </a:br>
            <a:r>
              <a:rPr lang="ka-GE" sz="2000" b="1" dirty="0" smtClean="0">
                <a:solidFill>
                  <a:srgbClr val="FF0000"/>
                </a:solidFill>
              </a:rPr>
              <a:t>მისაღებია ერთი პასუხი</a:t>
            </a:r>
            <a:r>
              <a:rPr lang="en-US" sz="2000" b="1" dirty="0" smtClean="0">
                <a:solidFill>
                  <a:srgbClr val="FF0000"/>
                </a:solidFill>
              </a:rPr>
              <a:t> </a:t>
            </a:r>
            <a:r>
              <a:rPr lang="ru-RU" sz="2000" b="1" dirty="0" smtClean="0">
                <a:solidFill>
                  <a:srgbClr val="FF0000"/>
                </a:solidFill>
              </a:rPr>
              <a:t/>
            </a:r>
            <a:br>
              <a:rPr lang="ru-RU" sz="2000" b="1" dirty="0" smtClean="0">
                <a:solidFill>
                  <a:srgbClr val="FF0000"/>
                </a:solidFill>
              </a:rPr>
            </a:br>
            <a:endParaRPr lang="ru-RU" sz="2000" b="1" dirty="0"/>
          </a:p>
        </p:txBody>
      </p:sp>
      <p:graphicFrame>
        <p:nvGraphicFramePr>
          <p:cNvPr id="4" name="Содержимое 3"/>
          <p:cNvGraphicFramePr>
            <a:graphicFrameLocks noGrp="1"/>
          </p:cNvGraphicFramePr>
          <p:nvPr>
            <p:ph idx="1"/>
          </p:nvPr>
        </p:nvGraphicFramePr>
        <p:xfrm>
          <a:off x="214282" y="1000108"/>
          <a:ext cx="8715436" cy="557216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Содержимое 4"/>
          <p:cNvGraphicFramePr>
            <a:graphicFrameLocks noGrp="1"/>
          </p:cNvGraphicFramePr>
          <p:nvPr>
            <p:ph idx="1"/>
          </p:nvPr>
        </p:nvGraphicFramePr>
        <p:xfrm>
          <a:off x="0" y="1071546"/>
          <a:ext cx="9001156" cy="5572164"/>
        </p:xfrm>
        <a:graphic>
          <a:graphicData uri="http://schemas.openxmlformats.org/drawingml/2006/chart">
            <c:chart xmlns:c="http://schemas.openxmlformats.org/drawingml/2006/chart" xmlns:r="http://schemas.openxmlformats.org/officeDocument/2006/relationships" r:id="rId2"/>
          </a:graphicData>
        </a:graphic>
      </p:graphicFrame>
      <p:sp>
        <p:nvSpPr>
          <p:cNvPr id="4" name="Заголовок 1"/>
          <p:cNvSpPr txBox="1">
            <a:spLocks/>
          </p:cNvSpPr>
          <p:nvPr/>
        </p:nvSpPr>
        <p:spPr>
          <a:xfrm>
            <a:off x="2285984" y="142852"/>
            <a:ext cx="6615130" cy="857256"/>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af-ZA" sz="1200" b="1" i="0" u="none" strike="noStrike" kern="1200" cap="none" spc="0" normalizeH="0" baseline="0" noProof="0" dirty="0" smtClean="0">
                <a:ln>
                  <a:noFill/>
                </a:ln>
                <a:solidFill>
                  <a:schemeClr val="lt1"/>
                </a:solidFill>
                <a:effectLst/>
                <a:uLnTx/>
                <a:uFillTx/>
                <a:latin typeface="+mn-lt"/>
                <a:ea typeface="+mn-ea"/>
                <a:cs typeface="+mn-cs"/>
              </a:rPr>
              <a:t/>
            </a:r>
            <a:br>
              <a:rPr kumimoji="0" lang="af-ZA" sz="1200" b="1" i="0" u="none" strike="noStrike" kern="1200" cap="none" spc="0" normalizeH="0" baseline="0" noProof="0" dirty="0" smtClean="0">
                <a:ln>
                  <a:noFill/>
                </a:ln>
                <a:solidFill>
                  <a:schemeClr val="lt1"/>
                </a:solidFill>
                <a:effectLst/>
                <a:uLnTx/>
                <a:uFillTx/>
                <a:latin typeface="+mn-lt"/>
                <a:ea typeface="+mn-ea"/>
                <a:cs typeface="+mn-cs"/>
              </a:rPr>
            </a:br>
            <a:r>
              <a:rPr kumimoji="0" lang="af-ZA" sz="1200" b="1" i="0" u="none" strike="noStrike" kern="1200" cap="none" spc="0" normalizeH="0" baseline="0" noProof="0" dirty="0" smtClean="0">
                <a:ln>
                  <a:noFill/>
                </a:ln>
                <a:solidFill>
                  <a:schemeClr val="lt1"/>
                </a:solidFill>
                <a:effectLst/>
                <a:uLnTx/>
                <a:uFillTx/>
                <a:latin typeface="+mn-lt"/>
                <a:ea typeface="+mn-ea"/>
                <a:cs typeface="+mn-cs"/>
              </a:rPr>
              <a:t> </a:t>
            </a:r>
            <a:r>
              <a:rPr kumimoji="0" lang="ka-GE" sz="1200" b="1" i="0" u="none" strike="noStrike" kern="1200" cap="none" spc="0" normalizeH="0" baseline="0" noProof="0" dirty="0" smtClean="0">
                <a:ln>
                  <a:noFill/>
                </a:ln>
                <a:solidFill>
                  <a:schemeClr val="lt1"/>
                </a:solidFill>
                <a:effectLst/>
                <a:uLnTx/>
                <a:uFillTx/>
                <a:latin typeface="+mn-lt"/>
                <a:ea typeface="+mn-ea"/>
                <a:cs typeface="+mn-cs"/>
              </a:rPr>
              <a:t>გთხოვთ დამისახელოთ ნებისმიერი ტელევიზია/ტელე არხი, რომელიც მოგდით თავში?</a:t>
            </a:r>
            <a:r>
              <a:rPr kumimoji="0" lang="af-ZA" sz="1200" b="1" i="0" u="none" strike="noStrike" kern="1200" cap="none" spc="0" normalizeH="0" baseline="0" noProof="0" dirty="0" smtClean="0">
                <a:ln>
                  <a:noFill/>
                </a:ln>
                <a:solidFill>
                  <a:schemeClr val="lt1"/>
                </a:solidFill>
                <a:effectLst/>
                <a:uLnTx/>
                <a:uFillTx/>
                <a:latin typeface="+mn-lt"/>
                <a:ea typeface="+mn-ea"/>
                <a:cs typeface="+mn-cs"/>
              </a:rPr>
              <a:t/>
            </a:r>
            <a:br>
              <a:rPr kumimoji="0" lang="af-ZA" sz="1200" b="1" i="0" u="none" strike="noStrike" kern="1200" cap="none" spc="0" normalizeH="0" baseline="0" noProof="0" dirty="0" smtClean="0">
                <a:ln>
                  <a:noFill/>
                </a:ln>
                <a:solidFill>
                  <a:schemeClr val="lt1"/>
                </a:solidFill>
                <a:effectLst/>
                <a:uLnTx/>
                <a:uFillTx/>
                <a:latin typeface="+mn-lt"/>
                <a:ea typeface="+mn-ea"/>
                <a:cs typeface="+mn-cs"/>
              </a:rPr>
            </a:br>
            <a:endParaRPr kumimoji="0" lang="af-ZA" sz="1200" b="1" i="0" u="none" strike="noStrike" kern="1200" cap="none" spc="0" normalizeH="0" baseline="0" noProof="0" dirty="0" smtClean="0">
              <a:ln>
                <a:noFill/>
              </a:ln>
              <a:solidFill>
                <a:srgbClr val="FF0000"/>
              </a:solidFill>
              <a:effectLst/>
              <a:uLnTx/>
              <a:uFillTx/>
              <a:latin typeface="+mn-lt"/>
              <a:ea typeface="+mn-ea"/>
              <a:cs typeface="+mn-cs"/>
            </a:endParaRPr>
          </a:p>
          <a:p>
            <a:pPr marL="0" marR="0" lvl="0" indent="0" algn="ctr" defTabSz="914400" rtl="0" eaLnBrk="1" fontAlgn="auto" latinLnBrk="0" hangingPunct="1">
              <a:lnSpc>
                <a:spcPct val="100000"/>
              </a:lnSpc>
              <a:spcBef>
                <a:spcPct val="0"/>
              </a:spcBef>
              <a:spcAft>
                <a:spcPts val="0"/>
              </a:spcAft>
              <a:buClrTx/>
              <a:buSzTx/>
              <a:buFontTx/>
              <a:buNone/>
              <a:tabLst/>
              <a:defRPr/>
            </a:pPr>
            <a:r>
              <a:rPr lang="af-ZA" sz="1200" b="1" dirty="0" smtClean="0">
                <a:solidFill>
                  <a:srgbClr val="FF0000"/>
                </a:solidFill>
              </a:rPr>
              <a:t>გრაფიკზე მოცემულია, რესპონდენტების მიერ სპონტანურად პირველ, მეორე და მესამე რიგში </a:t>
            </a:r>
          </a:p>
          <a:p>
            <a:pPr marL="0" marR="0" lvl="0" indent="0" algn="ctr" defTabSz="914400" rtl="0" eaLnBrk="1" fontAlgn="auto" latinLnBrk="0" hangingPunct="1">
              <a:lnSpc>
                <a:spcPct val="100000"/>
              </a:lnSpc>
              <a:spcBef>
                <a:spcPct val="0"/>
              </a:spcBef>
              <a:spcAft>
                <a:spcPts val="0"/>
              </a:spcAft>
              <a:buClrTx/>
              <a:buSzTx/>
              <a:buFontTx/>
              <a:buNone/>
              <a:tabLst/>
              <a:defRPr/>
            </a:pPr>
            <a:r>
              <a:rPr lang="af-ZA" sz="1200" b="1" dirty="0" smtClean="0">
                <a:solidFill>
                  <a:srgbClr val="FF0000"/>
                </a:solidFill>
              </a:rPr>
              <a:t>დასახელებული ყველა არხი</a:t>
            </a:r>
            <a:r>
              <a:rPr kumimoji="0" lang="ru-RU" sz="1200" b="1" i="0" u="none" strike="noStrike" kern="1200" cap="none" spc="0" normalizeH="0" baseline="0" noProof="0" dirty="0" smtClean="0">
                <a:ln>
                  <a:noFill/>
                </a:ln>
                <a:solidFill>
                  <a:srgbClr val="FF0000"/>
                </a:solidFill>
                <a:effectLst/>
                <a:uLnTx/>
                <a:uFillTx/>
                <a:latin typeface="+mn-lt"/>
                <a:ea typeface="+mn-ea"/>
                <a:cs typeface="+mn-cs"/>
              </a:rPr>
              <a:t/>
            </a:r>
            <a:br>
              <a:rPr kumimoji="0" lang="ru-RU" sz="1200" b="1" i="0" u="none" strike="noStrike" kern="1200" cap="none" spc="0" normalizeH="0" baseline="0" noProof="0" dirty="0" smtClean="0">
                <a:ln>
                  <a:noFill/>
                </a:ln>
                <a:solidFill>
                  <a:srgbClr val="FF0000"/>
                </a:solidFill>
                <a:effectLst/>
                <a:uLnTx/>
                <a:uFillTx/>
                <a:latin typeface="+mn-lt"/>
                <a:ea typeface="+mn-ea"/>
                <a:cs typeface="+mn-cs"/>
              </a:rPr>
            </a:br>
            <a:endParaRPr kumimoji="0" lang="ru-RU" sz="1200" b="1" i="0" u="none" strike="noStrike" kern="1200" cap="none" spc="0" normalizeH="0" baseline="0" noProof="0" dirty="0">
              <a:ln>
                <a:noFill/>
              </a:ln>
              <a:solidFill>
                <a:schemeClr val="lt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5984" y="142852"/>
            <a:ext cx="6615130" cy="857256"/>
          </a:xfrm>
        </p:spPr>
        <p:style>
          <a:lnRef idx="0">
            <a:schemeClr val="accent1"/>
          </a:lnRef>
          <a:fillRef idx="3">
            <a:schemeClr val="accent1"/>
          </a:fillRef>
          <a:effectRef idx="3">
            <a:schemeClr val="accent1"/>
          </a:effectRef>
          <a:fontRef idx="minor">
            <a:schemeClr val="lt1"/>
          </a:fontRef>
        </p:style>
        <p:txBody>
          <a:bodyPr>
            <a:normAutofit fontScale="90000"/>
          </a:bodyPr>
          <a:lstStyle/>
          <a:p>
            <a:r>
              <a:rPr lang="af-ZA" sz="1600" b="1" dirty="0" smtClean="0"/>
              <a:t/>
            </a:r>
            <a:br>
              <a:rPr lang="af-ZA" sz="1600" b="1" dirty="0" smtClean="0"/>
            </a:br>
            <a:r>
              <a:rPr lang="af-ZA" sz="1600" b="1" dirty="0" smtClean="0"/>
              <a:t>A2 </a:t>
            </a:r>
            <a:r>
              <a:rPr lang="ka-GE" sz="1600" b="1" dirty="0" smtClean="0"/>
              <a:t>გთხოვთ დამისახელოთ ნებისმიერი ტელევიზია/ტელე არხი, რომელიც პირველი მოგდით თავში?</a:t>
            </a:r>
            <a:r>
              <a:rPr lang="af-ZA" sz="1600" b="1" dirty="0" smtClean="0"/>
              <a:t/>
            </a:r>
            <a:br>
              <a:rPr lang="af-ZA" sz="1600" b="1" dirty="0" smtClean="0"/>
            </a:br>
            <a:r>
              <a:rPr lang="ka-GE" sz="1600" b="1" dirty="0" smtClean="0">
                <a:solidFill>
                  <a:srgbClr val="FF0000"/>
                </a:solidFill>
              </a:rPr>
              <a:t>მისაღებია ერთი პასუხი</a:t>
            </a:r>
            <a:r>
              <a:rPr lang="en-US" sz="1600" b="1" dirty="0" smtClean="0">
                <a:solidFill>
                  <a:srgbClr val="FF0000"/>
                </a:solidFill>
              </a:rPr>
              <a:t> </a:t>
            </a:r>
            <a:r>
              <a:rPr lang="ru-RU" sz="1600" b="1" dirty="0" smtClean="0">
                <a:solidFill>
                  <a:srgbClr val="FF0000"/>
                </a:solidFill>
              </a:rPr>
              <a:t/>
            </a:r>
            <a:br>
              <a:rPr lang="ru-RU" sz="1600" b="1" dirty="0" smtClean="0">
                <a:solidFill>
                  <a:srgbClr val="FF0000"/>
                </a:solidFill>
              </a:rPr>
            </a:br>
            <a:endParaRPr lang="ru-RU" sz="1600" b="1" dirty="0"/>
          </a:p>
        </p:txBody>
      </p:sp>
      <p:graphicFrame>
        <p:nvGraphicFramePr>
          <p:cNvPr id="4" name="Содержимое 3"/>
          <p:cNvGraphicFramePr>
            <a:graphicFrameLocks noGrp="1"/>
          </p:cNvGraphicFramePr>
          <p:nvPr>
            <p:ph idx="1"/>
          </p:nvPr>
        </p:nvGraphicFramePr>
        <p:xfrm>
          <a:off x="142844" y="1071546"/>
          <a:ext cx="8786874" cy="557216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5984" y="142852"/>
            <a:ext cx="6615130" cy="654032"/>
          </a:xfrm>
        </p:spPr>
        <p:style>
          <a:lnRef idx="0">
            <a:schemeClr val="accent1"/>
          </a:lnRef>
          <a:fillRef idx="3">
            <a:schemeClr val="accent1"/>
          </a:fillRef>
          <a:effectRef idx="3">
            <a:schemeClr val="accent1"/>
          </a:effectRef>
          <a:fontRef idx="minor">
            <a:schemeClr val="lt1"/>
          </a:fontRef>
        </p:style>
        <p:txBody>
          <a:bodyPr>
            <a:normAutofit/>
          </a:bodyPr>
          <a:lstStyle/>
          <a:p>
            <a:r>
              <a:rPr lang="af-ZA" sz="1800" b="1" dirty="0" smtClean="0"/>
              <a:t>A3 </a:t>
            </a:r>
            <a:r>
              <a:rPr lang="ka-GE" sz="1800" b="1" dirty="0" smtClean="0"/>
              <a:t>კიდევ რომ ტელე არხს გაიხსენებდით?</a:t>
            </a:r>
            <a:r>
              <a:rPr lang="af-ZA" sz="1800" b="1" dirty="0" smtClean="0"/>
              <a:t/>
            </a:r>
            <a:br>
              <a:rPr lang="af-ZA" sz="1800" b="1" dirty="0" smtClean="0"/>
            </a:br>
            <a:r>
              <a:rPr lang="ka-GE" sz="1800" b="1" dirty="0" smtClean="0">
                <a:solidFill>
                  <a:srgbClr val="FF0000"/>
                </a:solidFill>
              </a:rPr>
              <a:t>მისაღებია ერთი პასუხი</a:t>
            </a:r>
            <a:r>
              <a:rPr lang="en-US" sz="1800" b="1" dirty="0" smtClean="0">
                <a:solidFill>
                  <a:srgbClr val="FF0000"/>
                </a:solidFill>
              </a:rPr>
              <a:t> </a:t>
            </a:r>
            <a:endParaRPr lang="ru-RU" sz="1800" b="1" dirty="0"/>
          </a:p>
        </p:txBody>
      </p:sp>
      <p:graphicFrame>
        <p:nvGraphicFramePr>
          <p:cNvPr id="4" name="Содержимое 3"/>
          <p:cNvGraphicFramePr>
            <a:graphicFrameLocks noGrp="1"/>
          </p:cNvGraphicFramePr>
          <p:nvPr>
            <p:ph idx="1"/>
          </p:nvPr>
        </p:nvGraphicFramePr>
        <p:xfrm>
          <a:off x="142844" y="928670"/>
          <a:ext cx="8858312" cy="592933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707</TotalTime>
  <Words>2443</Words>
  <Application>Microsoft Office PowerPoint</Application>
  <PresentationFormat>On-screen Show (4:3)</PresentationFormat>
  <Paragraphs>1002</Paragraphs>
  <Slides>48</Slides>
  <Notes>0</Notes>
  <HiddenSlides>0</HiddenSlides>
  <MMClips>0</MMClips>
  <ScaleCrop>false</ScaleCrop>
  <HeadingPairs>
    <vt:vector size="4" baseType="variant">
      <vt:variant>
        <vt:lpstr>Theme</vt:lpstr>
      </vt:variant>
      <vt:variant>
        <vt:i4>1</vt:i4>
      </vt:variant>
      <vt:variant>
        <vt:lpstr>Slide Titles</vt:lpstr>
      </vt:variant>
      <vt:variant>
        <vt:i4>48</vt:i4>
      </vt:variant>
    </vt:vector>
  </HeadingPairs>
  <TitlesOfParts>
    <vt:vector size="49" baseType="lpstr">
      <vt:lpstr>Тема Office</vt:lpstr>
      <vt:lpstr>კვლევის ანგარიში</vt:lpstr>
      <vt:lpstr>PowerPoint Presentation</vt:lpstr>
      <vt:lpstr>PowerPoint Presentation</vt:lpstr>
      <vt:lpstr>PowerPoint Presentation</vt:lpstr>
      <vt:lpstr>PowerPoint Presentation</vt:lpstr>
      <vt:lpstr> A1 რა სიხშირით უყურებთ სატელევიზიო არხებს? მისაღებია ერთი პასუხი  </vt:lpstr>
      <vt:lpstr>PowerPoint Presentation</vt:lpstr>
      <vt:lpstr> A2 გთხოვთ დამისახელოთ ნებისმიერი ტელევიზია/ტელე არხი, რომელიც პირველი მოგდით თავში? მისაღებია ერთი პასუხი  </vt:lpstr>
      <vt:lpstr>A3 კიდევ რომ ტელე არხს გაიხსენებდით? მისაღებია ერთი პასუხი </vt:lpstr>
      <vt:lpstr>A4. კიდევ, კიდევ, კიდევ რომელს? მისაღებია ერთი პასუხი </vt:lpstr>
      <vt:lpstr>A5 გთხოვთ მითხრათ, რამდენად ხშირად უყურებთ აჭარის ტელევიზიას?</vt:lpstr>
      <vt:lpstr>PowerPoint Presentation</vt:lpstr>
      <vt:lpstr>A7 გთხოვთ  მითხრათ აჭარის ტელევიზიას იჭერთ?</vt:lpstr>
      <vt:lpstr>A8.   გთხოვთ დახედოთ შკალას და მითხრათ, რამდენად შეესაბამება/ახასიათებს ჩემს მიერ ჩამოთვლილი მახასიათებლები აჭარის ტელევიზიას. 1 ნიშნავს, რომ საერთოდ არ შეესაბამება/ახასიათებს,  5 ნიშნავს, რომ სრულიად შეესაბამება/ახასიათებს.</vt:lpstr>
      <vt:lpstr>A9.  მიუთითეთ, რა დროს გაქვთ ტელევიზორის ყურების შესაძლებლობა ორშაბათიდან პარასკევის ჩათვლით და შაბათ-კვირას</vt:lpstr>
      <vt:lpstr>A10. რა დროს უყურებთ  ტელევიზორს ძირითადად ორშაბათიდან პარასკევის ჩათვლით და შაბათ-კვირას</vt:lpstr>
      <vt:lpstr>A11. ქვემოთ ჩამოთვლილთაგან აჭარის ტელევიზიის  რომელ  გადაცემებს უყურებთ რეგულარულად?</vt:lpstr>
      <vt:lpstr>A11. ქვემოთ ჩამოთვლილთაგან აჭარის ტელევიზიის  რომელ  გადაცემებს უყურებთ რეგულარულად? (2016 და 2017 წლის შედეგების შედარება)</vt:lpstr>
      <vt:lpstr>A12.  გთხოვთ დახედოთ შკალას და შეაფასოთ ქულებით ყველა გადაცემა, რომელიც ერთხელ მაინც გინახავთ.</vt:lpstr>
      <vt:lpstr>PowerPoint Presentation</vt:lpstr>
      <vt:lpstr>PowerPoint Presentation</vt:lpstr>
      <vt:lpstr>PowerPoint Presentation</vt:lpstr>
      <vt:lpstr>A15. ბარათზე ჩამოთვლილი სხვადასხვა ტიპის სატელევიზო გადაცემებიდან,  თქვენ რომ ადგენდეთ სატელევიზიო პროგრამას, რომელ 10 ჟანრის გადაცემას აირჩევდით? გთხოვთ მითხრათ, პირველ რიგში რომელს? მეორე როგში და ა.შ.</vt:lpstr>
      <vt:lpstr>A16. გთხოვთ გვითხრათ, არის თუ არა ისეთი გადაცემები აჭარის ტელევიზიის ეთერში, რომლის ყველა ან თითქმის ყველა გამოშვებას უყურებთ და ამ გადაცემების საყურებლად  გამოყოფილი გაქვთ დრო?</vt:lpstr>
      <vt:lpstr>A17. გთხოვთ დაასახელოთ ის კონკრეტული გადაცემები, რომელსაც თქვენ  ყოველთვის ან თითქმის ყოველთვის უყურებთ აჭარის სატელევიზიო არხზე. გთხოვთ დაასახელოთ გადაცემის სახელი. </vt:lpstr>
      <vt:lpstr>A18. რა უნდა გააკეთოს  აჭარის ტელევიზიამ, რომ მათი რეიტინგი ამაღლდეს?</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R6. გთხოვთ მითხრათ, რა ჟანრის გადაცემებს ანიჭებთ უპირატესობას რადიოს სმენის დროს?</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user</dc:creator>
  <cp:lastModifiedBy>user</cp:lastModifiedBy>
  <cp:revision>98</cp:revision>
  <dcterms:modified xsi:type="dcterms:W3CDTF">2017-11-13T11:29:42Z</dcterms:modified>
</cp:coreProperties>
</file>